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300" r:id="rId10"/>
    <p:sldId id="280" r:id="rId11"/>
    <p:sldId id="265" r:id="rId12"/>
    <p:sldId id="284" r:id="rId13"/>
    <p:sldId id="266" r:id="rId14"/>
    <p:sldId id="285" r:id="rId15"/>
    <p:sldId id="267" r:id="rId16"/>
    <p:sldId id="278" r:id="rId17"/>
    <p:sldId id="281" r:id="rId18"/>
    <p:sldId id="283" r:id="rId19"/>
    <p:sldId id="282" r:id="rId20"/>
    <p:sldId id="277" r:id="rId21"/>
    <p:sldId id="276" r:id="rId22"/>
    <p:sldId id="275" r:id="rId23"/>
    <p:sldId id="274" r:id="rId24"/>
    <p:sldId id="273" r:id="rId25"/>
    <p:sldId id="272" r:id="rId26"/>
    <p:sldId id="271" r:id="rId27"/>
    <p:sldId id="27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3399"/>
    <a:srgbClr val="800080"/>
    <a:srgbClr val="009900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BD0B6-4B58-4A77-AE3D-9B0C2F99A1D9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0B615AB-4EE4-4231-96C3-650544F54C8A}">
      <dgm:prSet phldrT="[Текст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правописание приставок на З-С</a:t>
          </a:r>
        </a:p>
      </dgm:t>
    </dgm:pt>
    <dgm:pt modelId="{8A190ECE-2366-4429-AA7D-3B3165133108}" cxnId="{0478F0D5-29A2-4D64-9968-02B2A3D14FC9}" type="parTrans">
      <dgm:prSet/>
      <dgm:spPr/>
      <dgm:t>
        <a:bodyPr/>
        <a:lstStyle/>
        <a:p>
          <a:endParaRPr lang="ru-RU"/>
        </a:p>
      </dgm:t>
    </dgm:pt>
    <dgm:pt modelId="{E83098C2-9CBD-4245-97AE-C9B4A9781BDE}" cxnId="{0478F0D5-29A2-4D64-9968-02B2A3D14FC9}" type="sibTrans">
      <dgm:prSet/>
      <dgm:spPr/>
      <dgm:t>
        <a:bodyPr/>
        <a:lstStyle/>
        <a:p>
          <a:endParaRPr lang="ru-RU"/>
        </a:p>
      </dgm:t>
    </dgm:pt>
    <dgm:pt modelId="{70EBCB28-7764-4B01-82A0-12110BDF6B56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 звонкими согласными      -З</a:t>
          </a:r>
          <a:endParaRPr lang="ru-RU" sz="2400" dirty="0">
            <a:solidFill>
              <a:srgbClr val="CC33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</a:t>
          </a:r>
          <a:r>
            <a: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адать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л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юбить,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м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ерить,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воз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ысить,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д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омный</a:t>
          </a:r>
        </a:p>
      </dgm:t>
    </dgm:pt>
    <dgm:pt modelId="{2486B861-6806-4297-B5B6-14981D9E0506}" cxnId="{7DF3FE3A-AE57-4752-81CA-6891AF771A13}" type="parTrans">
      <dgm:prSet/>
      <dgm:spPr/>
      <dgm:t>
        <a:bodyPr/>
        <a:lstStyle/>
        <a:p>
          <a:endParaRPr lang="ru-RU"/>
        </a:p>
      </dgm:t>
    </dgm:pt>
    <dgm:pt modelId="{1A857DBF-72F5-49C8-BBFD-C32429F55C99}" cxnId="{7DF3FE3A-AE57-4752-81CA-6891AF771A13}" type="sibTrans">
      <dgm:prSet/>
      <dgm:spPr/>
      <dgm:t>
        <a:bodyPr/>
        <a:lstStyle/>
        <a:p>
          <a:endParaRPr lang="ru-RU"/>
        </a:p>
      </dgm:t>
    </dgm:pt>
    <dgm:pt modelId="{30E8E55C-6F51-4F9B-B1BC-E2DB6884F82D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 глухими согласными  -С</a:t>
          </a:r>
          <a:endParaRPr lang="ru-RU" sz="2400" dirty="0">
            <a:solidFill>
              <a:srgbClr val="CC33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</a:t>
          </a:r>
          <a:r>
            <a: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ыпать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ереть,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ратить,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к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ликнуть,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бес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ч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увственный,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бес</a:t>
          </a:r>
          <a:r>
            <a: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rPr>
            <a:t>ц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енный</a:t>
          </a:r>
        </a:p>
      </dgm:t>
    </dgm:pt>
    <dgm:pt modelId="{7145CF45-64E0-4115-884B-258FCA26DDB5}" cxnId="{928CD1A7-7732-48E1-B22D-2D3BB59A0962}" type="parTrans">
      <dgm:prSet/>
      <dgm:spPr/>
      <dgm:t>
        <a:bodyPr/>
        <a:lstStyle/>
        <a:p>
          <a:endParaRPr lang="ru-RU"/>
        </a:p>
      </dgm:t>
    </dgm:pt>
    <dgm:pt modelId="{1C5A497D-1211-49E1-A778-46EB8505D2B8}" cxnId="{928CD1A7-7732-48E1-B22D-2D3BB59A0962}" type="sibTrans">
      <dgm:prSet/>
      <dgm:spPr/>
      <dgm:t>
        <a:bodyPr/>
        <a:lstStyle/>
        <a:p>
          <a:endParaRPr lang="ru-RU"/>
        </a:p>
      </dgm:t>
    </dgm:pt>
    <dgm:pt modelId="{1A176325-E17C-464F-82F5-E24B61BBA7AB}" type="pres">
      <dgm:prSet presAssocID="{EF8BD0B6-4B58-4A77-AE3D-9B0C2F99A1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ABB342A-43F9-4E35-88FA-D9B6B5D087E7}" type="pres">
      <dgm:prSet presAssocID="{70B615AB-4EE4-4231-96C3-650544F54C8A}" presName="hierRoot1" presStyleCnt="0"/>
      <dgm:spPr/>
    </dgm:pt>
    <dgm:pt modelId="{72C95F73-EC3B-4474-A5AD-75BE876C4490}" type="pres">
      <dgm:prSet presAssocID="{70B615AB-4EE4-4231-96C3-650544F54C8A}" presName="composite" presStyleCnt="0"/>
      <dgm:spPr/>
    </dgm:pt>
    <dgm:pt modelId="{ECEB67CE-9B89-4AC6-8B70-9C21C7717702}" type="pres">
      <dgm:prSet presAssocID="{70B615AB-4EE4-4231-96C3-650544F54C8A}" presName="background" presStyleLbl="node0" presStyleIdx="0" presStyleCnt="1"/>
      <dgm:spPr/>
    </dgm:pt>
    <dgm:pt modelId="{8A703DD4-CFD2-4C55-96D7-53C4CA093044}" type="pres">
      <dgm:prSet presAssocID="{70B615AB-4EE4-4231-96C3-650544F54C8A}" presName="text" presStyleLbl="fgAcc0" presStyleIdx="0" presStyleCnt="1" custScaleX="273049" custScaleY="196961" custLinFactNeighborX="255" custLinFactNeighborY="-134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8906F2-8B7C-48C6-83DE-8C6188CAFBC2}" type="pres">
      <dgm:prSet presAssocID="{70B615AB-4EE4-4231-96C3-650544F54C8A}" presName="hierChild2" presStyleCnt="0"/>
      <dgm:spPr/>
    </dgm:pt>
    <dgm:pt modelId="{A30EDCEC-DB8E-4166-A6BC-4A673BB769DF}" type="pres">
      <dgm:prSet presAssocID="{2486B861-6806-4297-B5B6-14981D9E050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233BE36-7058-4ABF-8BB3-92113CF329B6}" type="pres">
      <dgm:prSet presAssocID="{70EBCB28-7764-4B01-82A0-12110BDF6B56}" presName="hierRoot2" presStyleCnt="0"/>
      <dgm:spPr/>
    </dgm:pt>
    <dgm:pt modelId="{4E0E3B5C-E3F6-4869-8555-185210364326}" type="pres">
      <dgm:prSet presAssocID="{70EBCB28-7764-4B01-82A0-12110BDF6B56}" presName="composite2" presStyleCnt="0"/>
      <dgm:spPr/>
    </dgm:pt>
    <dgm:pt modelId="{71E49BB7-AEA2-47CB-BA77-A82951D33B54}" type="pres">
      <dgm:prSet presAssocID="{70EBCB28-7764-4B01-82A0-12110BDF6B56}" presName="background2" presStyleLbl="node2" presStyleIdx="0" presStyleCnt="2"/>
      <dgm:spPr/>
    </dgm:pt>
    <dgm:pt modelId="{EB8C901E-93E0-4113-903E-D4337C51729B}" type="pres">
      <dgm:prSet presAssocID="{70EBCB28-7764-4B01-82A0-12110BDF6B56}" presName="text2" presStyleLbl="fgAcc2" presStyleIdx="0" presStyleCnt="2" custScaleX="300721" custScaleY="248207" custLinFactNeighborX="-6043" custLinFactNeighborY="-1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5FC6E8-C42A-4AF4-AFB1-23318B51FF7F}" type="pres">
      <dgm:prSet presAssocID="{70EBCB28-7764-4B01-82A0-12110BDF6B56}" presName="hierChild3" presStyleCnt="0"/>
      <dgm:spPr/>
    </dgm:pt>
    <dgm:pt modelId="{DDEA24D0-33A8-4F80-B829-D51463C4A7D2}" type="pres">
      <dgm:prSet presAssocID="{7145CF45-64E0-4115-884B-258FCA26DDB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010A337-6756-49C6-BD25-FB00322C9968}" type="pres">
      <dgm:prSet presAssocID="{30E8E55C-6F51-4F9B-B1BC-E2DB6884F82D}" presName="hierRoot2" presStyleCnt="0"/>
      <dgm:spPr/>
    </dgm:pt>
    <dgm:pt modelId="{F808AD00-364B-4198-9ACF-89842E3F0AC2}" type="pres">
      <dgm:prSet presAssocID="{30E8E55C-6F51-4F9B-B1BC-E2DB6884F82D}" presName="composite2" presStyleCnt="0"/>
      <dgm:spPr/>
    </dgm:pt>
    <dgm:pt modelId="{D04D6BF0-06B4-4B74-B9BE-0DA2FFCBDFC0}" type="pres">
      <dgm:prSet presAssocID="{30E8E55C-6F51-4F9B-B1BC-E2DB6884F82D}" presName="background2" presStyleLbl="node2" presStyleIdx="1" presStyleCnt="2"/>
      <dgm:spPr/>
    </dgm:pt>
    <dgm:pt modelId="{A75B5888-124D-4CF4-8779-DCBA3553E07D}" type="pres">
      <dgm:prSet presAssocID="{30E8E55C-6F51-4F9B-B1BC-E2DB6884F82D}" presName="text2" presStyleLbl="fgAcc2" presStyleIdx="1" presStyleCnt="2" custScaleX="290455" custScaleY="248207" custLinFactNeighborX="-11021" custLinFactNeighborY="-1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FA69BD-81E9-4F28-8156-69FD6F3107D5}" type="pres">
      <dgm:prSet presAssocID="{30E8E55C-6F51-4F9B-B1BC-E2DB6884F82D}" presName="hierChild3" presStyleCnt="0"/>
      <dgm:spPr/>
    </dgm:pt>
  </dgm:ptLst>
  <dgm:cxnLst>
    <dgm:cxn modelId="{DC8698DB-0AC6-4E87-9FBC-1BA81AB59612}" type="presOf" srcId="{7145CF45-64E0-4115-884B-258FCA26DDB5}" destId="{DDEA24D0-33A8-4F80-B829-D51463C4A7D2}" srcOrd="0" destOrd="0" presId="urn:microsoft.com/office/officeart/2005/8/layout/hierarchy1"/>
    <dgm:cxn modelId="{E6B5F352-B2CA-4F39-85E4-415F49A4C182}" type="presOf" srcId="{70EBCB28-7764-4B01-82A0-12110BDF6B56}" destId="{EB8C901E-93E0-4113-903E-D4337C51729B}" srcOrd="0" destOrd="0" presId="urn:microsoft.com/office/officeart/2005/8/layout/hierarchy1"/>
    <dgm:cxn modelId="{0478F0D5-29A2-4D64-9968-02B2A3D14FC9}" srcId="{EF8BD0B6-4B58-4A77-AE3D-9B0C2F99A1D9}" destId="{70B615AB-4EE4-4231-96C3-650544F54C8A}" srcOrd="0" destOrd="0" parTransId="{8A190ECE-2366-4429-AA7D-3B3165133108}" sibTransId="{E83098C2-9CBD-4245-97AE-C9B4A9781BDE}"/>
    <dgm:cxn modelId="{06D84163-513C-4E8A-82F8-B9243AF8DAAA}" type="presOf" srcId="{EF8BD0B6-4B58-4A77-AE3D-9B0C2F99A1D9}" destId="{1A176325-E17C-464F-82F5-E24B61BBA7AB}" srcOrd="0" destOrd="0" presId="urn:microsoft.com/office/officeart/2005/8/layout/hierarchy1"/>
    <dgm:cxn modelId="{7DF3FE3A-AE57-4752-81CA-6891AF771A13}" srcId="{70B615AB-4EE4-4231-96C3-650544F54C8A}" destId="{70EBCB28-7764-4B01-82A0-12110BDF6B56}" srcOrd="0" destOrd="0" parTransId="{2486B861-6806-4297-B5B6-14981D9E0506}" sibTransId="{1A857DBF-72F5-49C8-BBFD-C32429F55C99}"/>
    <dgm:cxn modelId="{928CD1A7-7732-48E1-B22D-2D3BB59A0962}" srcId="{70B615AB-4EE4-4231-96C3-650544F54C8A}" destId="{30E8E55C-6F51-4F9B-B1BC-E2DB6884F82D}" srcOrd="1" destOrd="0" parTransId="{7145CF45-64E0-4115-884B-258FCA26DDB5}" sibTransId="{1C5A497D-1211-49E1-A778-46EB8505D2B8}"/>
    <dgm:cxn modelId="{79B668E6-4341-4D47-957E-3F9227BEBAD1}" type="presOf" srcId="{30E8E55C-6F51-4F9B-B1BC-E2DB6884F82D}" destId="{A75B5888-124D-4CF4-8779-DCBA3553E07D}" srcOrd="0" destOrd="0" presId="urn:microsoft.com/office/officeart/2005/8/layout/hierarchy1"/>
    <dgm:cxn modelId="{7401D1FF-9774-458F-B7FB-93A00542140D}" type="presOf" srcId="{2486B861-6806-4297-B5B6-14981D9E0506}" destId="{A30EDCEC-DB8E-4166-A6BC-4A673BB769DF}" srcOrd="0" destOrd="0" presId="urn:microsoft.com/office/officeart/2005/8/layout/hierarchy1"/>
    <dgm:cxn modelId="{0AA7AE77-5477-4002-AAC2-BAF3E8A95C31}" type="presOf" srcId="{70B615AB-4EE4-4231-96C3-650544F54C8A}" destId="{8A703DD4-CFD2-4C55-96D7-53C4CA093044}" srcOrd="0" destOrd="0" presId="urn:microsoft.com/office/officeart/2005/8/layout/hierarchy1"/>
    <dgm:cxn modelId="{2F48F5C0-2769-4052-A59A-E693EB0FBAD8}" type="presParOf" srcId="{1A176325-E17C-464F-82F5-E24B61BBA7AB}" destId="{8ABB342A-43F9-4E35-88FA-D9B6B5D087E7}" srcOrd="0" destOrd="0" presId="urn:microsoft.com/office/officeart/2005/8/layout/hierarchy1"/>
    <dgm:cxn modelId="{37BCA383-9DDC-4E49-A1D7-14361DA4D253}" type="presParOf" srcId="{8ABB342A-43F9-4E35-88FA-D9B6B5D087E7}" destId="{72C95F73-EC3B-4474-A5AD-75BE876C4490}" srcOrd="0" destOrd="0" presId="urn:microsoft.com/office/officeart/2005/8/layout/hierarchy1"/>
    <dgm:cxn modelId="{4AAAD7F8-DC52-4099-A8F1-5C6F16920508}" type="presParOf" srcId="{72C95F73-EC3B-4474-A5AD-75BE876C4490}" destId="{ECEB67CE-9B89-4AC6-8B70-9C21C7717702}" srcOrd="0" destOrd="0" presId="urn:microsoft.com/office/officeart/2005/8/layout/hierarchy1"/>
    <dgm:cxn modelId="{F09ECA1D-41C3-4B9F-B2DD-7DF52850AB03}" type="presParOf" srcId="{72C95F73-EC3B-4474-A5AD-75BE876C4490}" destId="{8A703DD4-CFD2-4C55-96D7-53C4CA093044}" srcOrd="1" destOrd="0" presId="urn:microsoft.com/office/officeart/2005/8/layout/hierarchy1"/>
    <dgm:cxn modelId="{5863096B-3CE3-47B5-92B5-53DFD0EB89B5}" type="presParOf" srcId="{8ABB342A-43F9-4E35-88FA-D9B6B5D087E7}" destId="{1F8906F2-8B7C-48C6-83DE-8C6188CAFBC2}" srcOrd="1" destOrd="0" presId="urn:microsoft.com/office/officeart/2005/8/layout/hierarchy1"/>
    <dgm:cxn modelId="{1804B295-4F34-4204-B5EE-24346DBB2AA1}" type="presParOf" srcId="{1F8906F2-8B7C-48C6-83DE-8C6188CAFBC2}" destId="{A30EDCEC-DB8E-4166-A6BC-4A673BB769DF}" srcOrd="0" destOrd="0" presId="urn:microsoft.com/office/officeart/2005/8/layout/hierarchy1"/>
    <dgm:cxn modelId="{FCE65B09-A0F9-4E96-A4E8-0B31C9817F8E}" type="presParOf" srcId="{1F8906F2-8B7C-48C6-83DE-8C6188CAFBC2}" destId="{5233BE36-7058-4ABF-8BB3-92113CF329B6}" srcOrd="1" destOrd="0" presId="urn:microsoft.com/office/officeart/2005/8/layout/hierarchy1"/>
    <dgm:cxn modelId="{71E1E70A-B4CE-4483-9D4E-D9314BA85434}" type="presParOf" srcId="{5233BE36-7058-4ABF-8BB3-92113CF329B6}" destId="{4E0E3B5C-E3F6-4869-8555-185210364326}" srcOrd="0" destOrd="0" presId="urn:microsoft.com/office/officeart/2005/8/layout/hierarchy1"/>
    <dgm:cxn modelId="{4B8F03D4-3A75-4BB7-B69B-586E3C9D3D78}" type="presParOf" srcId="{4E0E3B5C-E3F6-4869-8555-185210364326}" destId="{71E49BB7-AEA2-47CB-BA77-A82951D33B54}" srcOrd="0" destOrd="0" presId="urn:microsoft.com/office/officeart/2005/8/layout/hierarchy1"/>
    <dgm:cxn modelId="{3CD56E80-ABC4-462C-9092-043658F1B843}" type="presParOf" srcId="{4E0E3B5C-E3F6-4869-8555-185210364326}" destId="{EB8C901E-93E0-4113-903E-D4337C51729B}" srcOrd="1" destOrd="0" presId="urn:microsoft.com/office/officeart/2005/8/layout/hierarchy1"/>
    <dgm:cxn modelId="{6F1B1B65-D2ED-4BD5-9C04-51578872603B}" type="presParOf" srcId="{5233BE36-7058-4ABF-8BB3-92113CF329B6}" destId="{CE5FC6E8-C42A-4AF4-AFB1-23318B51FF7F}" srcOrd="1" destOrd="0" presId="urn:microsoft.com/office/officeart/2005/8/layout/hierarchy1"/>
    <dgm:cxn modelId="{F5617D75-ACE8-40CD-AF39-01891DE250B2}" type="presParOf" srcId="{1F8906F2-8B7C-48C6-83DE-8C6188CAFBC2}" destId="{DDEA24D0-33A8-4F80-B829-D51463C4A7D2}" srcOrd="2" destOrd="0" presId="urn:microsoft.com/office/officeart/2005/8/layout/hierarchy1"/>
    <dgm:cxn modelId="{7604A03A-2196-415A-A8C2-E2712FC03F60}" type="presParOf" srcId="{1F8906F2-8B7C-48C6-83DE-8C6188CAFBC2}" destId="{F010A337-6756-49C6-BD25-FB00322C9968}" srcOrd="3" destOrd="0" presId="urn:microsoft.com/office/officeart/2005/8/layout/hierarchy1"/>
    <dgm:cxn modelId="{2840FBED-988B-4350-BB3C-3645A22D5A3D}" type="presParOf" srcId="{F010A337-6756-49C6-BD25-FB00322C9968}" destId="{F808AD00-364B-4198-9ACF-89842E3F0AC2}" srcOrd="0" destOrd="0" presId="urn:microsoft.com/office/officeart/2005/8/layout/hierarchy1"/>
    <dgm:cxn modelId="{982AC716-D6E5-421E-B84D-857C332AFC53}" type="presParOf" srcId="{F808AD00-364B-4198-9ACF-89842E3F0AC2}" destId="{D04D6BF0-06B4-4B74-B9BE-0DA2FFCBDFC0}" srcOrd="0" destOrd="0" presId="urn:microsoft.com/office/officeart/2005/8/layout/hierarchy1"/>
    <dgm:cxn modelId="{00FC339A-8171-4A76-9C78-12992E296247}" type="presParOf" srcId="{F808AD00-364B-4198-9ACF-89842E3F0AC2}" destId="{A75B5888-124D-4CF4-8779-DCBA3553E07D}" srcOrd="1" destOrd="0" presId="urn:microsoft.com/office/officeart/2005/8/layout/hierarchy1"/>
    <dgm:cxn modelId="{A62DBCF7-B429-454C-9CE7-555ED87E7997}" type="presParOf" srcId="{F010A337-6756-49C6-BD25-FB00322C9968}" destId="{FEFA69BD-81E9-4F28-8156-69FD6F3107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410831-76D5-4A6B-97C6-0ACF38A97E4E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B054766-D7AD-4E2C-A401-5E4AF5909BD7}">
      <dgm:prSet phldrT="[Текст]"/>
      <dgm:spPr/>
      <dgm:t>
        <a:bodyPr/>
        <a:lstStyle/>
        <a:p>
          <a:r>
            <a:rPr lang="ru-RU" b="1" dirty="0" smtClean="0"/>
            <a:t>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Ъ</a:t>
          </a:r>
        </a:p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 после приставки на согласный перед буквами Е, Ё, Ю, Я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B57759-F813-4ECD-8BCF-F66380B48E54}" cxnId="{B8FA28BC-1511-4205-ACE4-051890E2DAB9}" type="parTrans">
      <dgm:prSet/>
      <dgm:spPr/>
      <dgm:t>
        <a:bodyPr/>
        <a:lstStyle/>
        <a:p>
          <a:endParaRPr lang="ru-RU"/>
        </a:p>
      </dgm:t>
    </dgm:pt>
    <dgm:pt modelId="{005B5950-0244-478B-A30B-8FCAF87D66F5}" cxnId="{B8FA28BC-1511-4205-ACE4-051890E2DAB9}" type="sibTrans">
      <dgm:prSet/>
      <dgm:spPr/>
      <dgm:t>
        <a:bodyPr/>
        <a:lstStyle/>
        <a:p>
          <a:endParaRPr lang="ru-RU"/>
        </a:p>
      </dgm:t>
    </dgm:pt>
    <dgm:pt modelId="{4824FE97-8139-4919-BA2D-27DD53175B57}">
      <dgm:prSet phldrT="[Текст]"/>
      <dgm:spPr/>
      <dgm:t>
        <a:bodyPr/>
        <a:lstStyle/>
        <a:p>
          <a:r>
            <a:rPr lang="ru-RU" dirty="0" smtClean="0"/>
            <a:t>под</a:t>
          </a:r>
          <a:r>
            <a:rPr lang="ru-RU" b="1" dirty="0" smtClean="0">
              <a:solidFill>
                <a:srgbClr val="FF0000"/>
              </a:solidFill>
            </a:rPr>
            <a:t>ъ</a:t>
          </a:r>
          <a:r>
            <a:rPr lang="ru-RU" dirty="0" smtClean="0"/>
            <a:t>езд</a:t>
          </a:r>
          <a:endParaRPr lang="ru-RU" dirty="0"/>
        </a:p>
      </dgm:t>
    </dgm:pt>
    <dgm:pt modelId="{D55A4CE6-E02F-4561-8640-C92A83237667}" cxnId="{6A59EE32-0011-4094-A436-FF472D0658C9}" type="parTrans">
      <dgm:prSet/>
      <dgm:spPr/>
      <dgm:t>
        <a:bodyPr/>
        <a:lstStyle/>
        <a:p>
          <a:endParaRPr lang="ru-RU"/>
        </a:p>
      </dgm:t>
    </dgm:pt>
    <dgm:pt modelId="{7C635926-AFBC-456C-A8B1-81B2CAF00713}" cxnId="{6A59EE32-0011-4094-A436-FF472D0658C9}" type="sibTrans">
      <dgm:prSet/>
      <dgm:spPr/>
      <dgm:t>
        <a:bodyPr/>
        <a:lstStyle/>
        <a:p>
          <a:endParaRPr lang="ru-RU"/>
        </a:p>
      </dgm:t>
    </dgm:pt>
    <dgm:pt modelId="{83815FA1-FE5E-4562-AFF8-F314E560D663}">
      <dgm:prSet phldrT="[Текст]"/>
      <dgm:spPr/>
      <dgm:t>
        <a:bodyPr/>
        <a:lstStyle/>
        <a:p>
          <a:r>
            <a:rPr lang="ru-RU" dirty="0" smtClean="0"/>
            <a:t>раз</a:t>
          </a:r>
          <a:r>
            <a:rPr lang="ru-RU" b="1" dirty="0" smtClean="0">
              <a:solidFill>
                <a:srgbClr val="FF0000"/>
              </a:solidFill>
            </a:rPr>
            <a:t>ъ</a:t>
          </a:r>
          <a:r>
            <a:rPr lang="ru-RU" dirty="0" smtClean="0"/>
            <a:t>ём</a:t>
          </a:r>
          <a:endParaRPr lang="ru-RU" dirty="0"/>
        </a:p>
      </dgm:t>
    </dgm:pt>
    <dgm:pt modelId="{99E44521-B9D4-4F25-9DCB-209B5F5A25CB}" cxnId="{58505EB0-E6BD-4B9A-A0F2-F3A0723FF9C4}" type="parTrans">
      <dgm:prSet/>
      <dgm:spPr/>
      <dgm:t>
        <a:bodyPr/>
        <a:lstStyle/>
        <a:p>
          <a:endParaRPr lang="ru-RU"/>
        </a:p>
      </dgm:t>
    </dgm:pt>
    <dgm:pt modelId="{8EAFAAC1-8A13-41F7-B86D-48BECEF2738E}" cxnId="{58505EB0-E6BD-4B9A-A0F2-F3A0723FF9C4}" type="sibTrans">
      <dgm:prSet/>
      <dgm:spPr/>
      <dgm:t>
        <a:bodyPr/>
        <a:lstStyle/>
        <a:p>
          <a:endParaRPr lang="ru-RU"/>
        </a:p>
      </dgm:t>
    </dgm:pt>
    <dgm:pt modelId="{87B82967-8031-4C4E-9900-EF36BD6365FE}">
      <dgm:prSet phldrT="[Текст]"/>
      <dgm:spPr/>
      <dgm:t>
        <a:bodyPr/>
        <a:lstStyle/>
        <a:p>
          <a:r>
            <a:rPr lang="ru-RU" dirty="0" smtClean="0"/>
            <a:t>мурав</a:t>
          </a:r>
          <a:r>
            <a:rPr lang="ru-RU" b="1" dirty="0" smtClean="0">
              <a:solidFill>
                <a:srgbClr val="FF0000"/>
              </a:solidFill>
            </a:rPr>
            <a:t>ь</a:t>
          </a:r>
          <a:r>
            <a:rPr lang="ru-RU" dirty="0" smtClean="0"/>
            <a:t>и</a:t>
          </a:r>
          <a:endParaRPr lang="ru-RU" dirty="0"/>
        </a:p>
      </dgm:t>
    </dgm:pt>
    <dgm:pt modelId="{C001C2AA-9925-4F58-9B5E-3E7EEBD9CC65}" cxnId="{E5D918CF-0140-4704-B144-9580C6DD4438}" type="sibTrans">
      <dgm:prSet/>
      <dgm:spPr/>
      <dgm:t>
        <a:bodyPr/>
        <a:lstStyle/>
        <a:p>
          <a:endParaRPr lang="ru-RU"/>
        </a:p>
      </dgm:t>
    </dgm:pt>
    <dgm:pt modelId="{CE8D7FD3-470D-49B9-8DA9-66244F688728}" cxnId="{E5D918CF-0140-4704-B144-9580C6DD4438}" type="parTrans">
      <dgm:prSet/>
      <dgm:spPr/>
      <dgm:t>
        <a:bodyPr/>
        <a:lstStyle/>
        <a:p>
          <a:endParaRPr lang="ru-RU"/>
        </a:p>
      </dgm:t>
    </dgm:pt>
    <dgm:pt modelId="{7E51E3A2-B3C9-4E25-9258-647A7D32916C}">
      <dgm:prSet phldrT="[Текст]"/>
      <dgm:spPr/>
      <dgm:t>
        <a:bodyPr/>
        <a:lstStyle/>
        <a:p>
          <a:r>
            <a:rPr lang="ru-RU" dirty="0" smtClean="0"/>
            <a:t>в</a:t>
          </a:r>
          <a:r>
            <a:rPr lang="ru-RU" b="1" dirty="0" smtClean="0">
              <a:solidFill>
                <a:srgbClr val="FF0000"/>
              </a:solidFill>
            </a:rPr>
            <a:t>ь</a:t>
          </a:r>
          <a:r>
            <a:rPr lang="ru-RU" dirty="0" smtClean="0"/>
            <a:t>юга</a:t>
          </a:r>
          <a:endParaRPr lang="ru-RU" dirty="0"/>
        </a:p>
      </dgm:t>
    </dgm:pt>
    <dgm:pt modelId="{12586CBA-92DC-4B45-A35D-D01E23463A71}" cxnId="{E9253374-4756-4DC3-BB4F-905948288259}" type="sibTrans">
      <dgm:prSet/>
      <dgm:spPr/>
      <dgm:t>
        <a:bodyPr/>
        <a:lstStyle/>
        <a:p>
          <a:endParaRPr lang="ru-RU"/>
        </a:p>
      </dgm:t>
    </dgm:pt>
    <dgm:pt modelId="{F03B26E0-34F6-41AA-B490-CCF6EC1BC31B}" cxnId="{E9253374-4756-4DC3-BB4F-905948288259}" type="parTrans">
      <dgm:prSet/>
      <dgm:spPr/>
      <dgm:t>
        <a:bodyPr/>
        <a:lstStyle/>
        <a:p>
          <a:endParaRPr lang="ru-RU"/>
        </a:p>
      </dgm:t>
    </dgm:pt>
    <dgm:pt modelId="{2CCE6B88-2AE8-4F9C-8227-717DCE673ABE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Ь</a:t>
          </a:r>
        </a:p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корне слова или после корня перед буквами Е, Ё, Ю, Я, И</a:t>
          </a:r>
        </a:p>
        <a:p>
          <a:endParaRPr lang="ru-RU" dirty="0"/>
        </a:p>
      </dgm:t>
    </dgm:pt>
    <dgm:pt modelId="{E6F362D8-C7C2-4BF5-AC5F-4CF590F90D1C}" cxnId="{BF4705E7-70D0-4805-B297-EED35DFE4A0A}" type="sibTrans">
      <dgm:prSet/>
      <dgm:spPr/>
      <dgm:t>
        <a:bodyPr/>
        <a:lstStyle/>
        <a:p>
          <a:endParaRPr lang="ru-RU"/>
        </a:p>
      </dgm:t>
    </dgm:pt>
    <dgm:pt modelId="{69124F29-DA6E-42C2-864A-19B8410CE485}" cxnId="{BF4705E7-70D0-4805-B297-EED35DFE4A0A}" type="parTrans">
      <dgm:prSet/>
      <dgm:spPr/>
      <dgm:t>
        <a:bodyPr/>
        <a:lstStyle/>
        <a:p>
          <a:endParaRPr lang="ru-RU"/>
        </a:p>
      </dgm:t>
    </dgm:pt>
    <dgm:pt modelId="{9B0880EE-A6B7-43DB-A416-D49F6D558EC0}" type="pres">
      <dgm:prSet presAssocID="{7A410831-76D5-4A6B-97C6-0ACF38A97E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5358FC-CE10-4146-98A0-B417444F22FF}" type="pres">
      <dgm:prSet presAssocID="{EB054766-D7AD-4E2C-A401-5E4AF5909BD7}" presName="linNode" presStyleCnt="0"/>
      <dgm:spPr/>
    </dgm:pt>
    <dgm:pt modelId="{681973D1-8D86-4926-B72C-4DE3F71EE7BE}" type="pres">
      <dgm:prSet presAssocID="{EB054766-D7AD-4E2C-A401-5E4AF5909BD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A0111-0B27-45D8-B8C7-42880CB57051}" type="pres">
      <dgm:prSet presAssocID="{EB054766-D7AD-4E2C-A401-5E4AF5909BD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AB407-4B47-4364-9AD0-EA2323CAB388}" type="pres">
      <dgm:prSet presAssocID="{005B5950-0244-478B-A30B-8FCAF87D66F5}" presName="sp" presStyleCnt="0"/>
      <dgm:spPr/>
    </dgm:pt>
    <dgm:pt modelId="{B75CD317-8559-48EF-B939-97576D58E06F}" type="pres">
      <dgm:prSet presAssocID="{2CCE6B88-2AE8-4F9C-8227-717DCE673ABE}" presName="linNode" presStyleCnt="0"/>
      <dgm:spPr/>
    </dgm:pt>
    <dgm:pt modelId="{FB4F1E62-2783-43E5-8441-914A01585137}" type="pres">
      <dgm:prSet presAssocID="{2CCE6B88-2AE8-4F9C-8227-717DCE673ABE}" presName="parentText" presStyleLbl="node1" presStyleIdx="1" presStyleCnt="2" custLinFactNeighborX="-1447" custLinFactNeighborY="-14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FC2A0-0A0F-4356-BE3F-CEAB8C00C245}" type="pres">
      <dgm:prSet presAssocID="{2CCE6B88-2AE8-4F9C-8227-717DCE673AB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EFBDDF-BDAF-41E8-8290-BAA1F9E1581D}" type="presOf" srcId="{2CCE6B88-2AE8-4F9C-8227-717DCE673ABE}" destId="{FB4F1E62-2783-43E5-8441-914A01585137}" srcOrd="0" destOrd="0" presId="urn:microsoft.com/office/officeart/2005/8/layout/vList5"/>
    <dgm:cxn modelId="{D1B1F049-5DBE-4C59-8E35-C761158979DC}" type="presOf" srcId="{EB054766-D7AD-4E2C-A401-5E4AF5909BD7}" destId="{681973D1-8D86-4926-B72C-4DE3F71EE7BE}" srcOrd="0" destOrd="0" presId="urn:microsoft.com/office/officeart/2005/8/layout/vList5"/>
    <dgm:cxn modelId="{6AC96C71-C7B3-4E73-B75B-967FF2563E57}" type="presOf" srcId="{83815FA1-FE5E-4562-AFF8-F314E560D663}" destId="{5DFA0111-0B27-45D8-B8C7-42880CB57051}" srcOrd="0" destOrd="1" presId="urn:microsoft.com/office/officeart/2005/8/layout/vList5"/>
    <dgm:cxn modelId="{B8FA28BC-1511-4205-ACE4-051890E2DAB9}" srcId="{7A410831-76D5-4A6B-97C6-0ACF38A97E4E}" destId="{EB054766-D7AD-4E2C-A401-5E4AF5909BD7}" srcOrd="0" destOrd="0" parTransId="{FEB57759-F813-4ECD-8BCF-F66380B48E54}" sibTransId="{005B5950-0244-478B-A30B-8FCAF87D66F5}"/>
    <dgm:cxn modelId="{A20F7755-9B4A-47AA-945F-C14AF20BCFF5}" type="presOf" srcId="{7A410831-76D5-4A6B-97C6-0ACF38A97E4E}" destId="{9B0880EE-A6B7-43DB-A416-D49F6D558EC0}" srcOrd="0" destOrd="0" presId="urn:microsoft.com/office/officeart/2005/8/layout/vList5"/>
    <dgm:cxn modelId="{6A59EE32-0011-4094-A436-FF472D0658C9}" srcId="{EB054766-D7AD-4E2C-A401-5E4AF5909BD7}" destId="{4824FE97-8139-4919-BA2D-27DD53175B57}" srcOrd="0" destOrd="0" parTransId="{D55A4CE6-E02F-4561-8640-C92A83237667}" sibTransId="{7C635926-AFBC-456C-A8B1-81B2CAF00713}"/>
    <dgm:cxn modelId="{58505EB0-E6BD-4B9A-A0F2-F3A0723FF9C4}" srcId="{EB054766-D7AD-4E2C-A401-5E4AF5909BD7}" destId="{83815FA1-FE5E-4562-AFF8-F314E560D663}" srcOrd="1" destOrd="0" parTransId="{99E44521-B9D4-4F25-9DCB-209B5F5A25CB}" sibTransId="{8EAFAAC1-8A13-41F7-B86D-48BECEF2738E}"/>
    <dgm:cxn modelId="{B275D1F3-81A7-4CDB-AD87-0089DF862995}" type="presOf" srcId="{7E51E3A2-B3C9-4E25-9258-647A7D32916C}" destId="{9D4FC2A0-0A0F-4356-BE3F-CEAB8C00C245}" srcOrd="0" destOrd="0" presId="urn:microsoft.com/office/officeart/2005/8/layout/vList5"/>
    <dgm:cxn modelId="{BF4705E7-70D0-4805-B297-EED35DFE4A0A}" srcId="{7A410831-76D5-4A6B-97C6-0ACF38A97E4E}" destId="{2CCE6B88-2AE8-4F9C-8227-717DCE673ABE}" srcOrd="1" destOrd="0" parTransId="{69124F29-DA6E-42C2-864A-19B8410CE485}" sibTransId="{E6F362D8-C7C2-4BF5-AC5F-4CF590F90D1C}"/>
    <dgm:cxn modelId="{E9253374-4756-4DC3-BB4F-905948288259}" srcId="{2CCE6B88-2AE8-4F9C-8227-717DCE673ABE}" destId="{7E51E3A2-B3C9-4E25-9258-647A7D32916C}" srcOrd="0" destOrd="0" parTransId="{F03B26E0-34F6-41AA-B490-CCF6EC1BC31B}" sibTransId="{12586CBA-92DC-4B45-A35D-D01E23463A71}"/>
    <dgm:cxn modelId="{28377E88-DB0A-496E-8B74-C1E7FE967AA2}" type="presOf" srcId="{4824FE97-8139-4919-BA2D-27DD53175B57}" destId="{5DFA0111-0B27-45D8-B8C7-42880CB57051}" srcOrd="0" destOrd="0" presId="urn:microsoft.com/office/officeart/2005/8/layout/vList5"/>
    <dgm:cxn modelId="{E5D918CF-0140-4704-B144-9580C6DD4438}" srcId="{2CCE6B88-2AE8-4F9C-8227-717DCE673ABE}" destId="{87B82967-8031-4C4E-9900-EF36BD6365FE}" srcOrd="1" destOrd="0" parTransId="{CE8D7FD3-470D-49B9-8DA9-66244F688728}" sibTransId="{C001C2AA-9925-4F58-9B5E-3E7EEBD9CC65}"/>
    <dgm:cxn modelId="{FE0C8D82-384C-488B-B34F-E192AE6FF5F2}" type="presOf" srcId="{87B82967-8031-4C4E-9900-EF36BD6365FE}" destId="{9D4FC2A0-0A0F-4356-BE3F-CEAB8C00C245}" srcOrd="0" destOrd="1" presId="urn:microsoft.com/office/officeart/2005/8/layout/vList5"/>
    <dgm:cxn modelId="{5274D3F1-A67F-43F0-9654-4F70B864BF97}" type="presParOf" srcId="{9B0880EE-A6B7-43DB-A416-D49F6D558EC0}" destId="{EB5358FC-CE10-4146-98A0-B417444F22FF}" srcOrd="0" destOrd="0" presId="urn:microsoft.com/office/officeart/2005/8/layout/vList5"/>
    <dgm:cxn modelId="{10741966-3EDB-4758-A583-376979E81C7C}" type="presParOf" srcId="{EB5358FC-CE10-4146-98A0-B417444F22FF}" destId="{681973D1-8D86-4926-B72C-4DE3F71EE7BE}" srcOrd="0" destOrd="0" presId="urn:microsoft.com/office/officeart/2005/8/layout/vList5"/>
    <dgm:cxn modelId="{7AC3BB66-8775-41AA-B260-B8765035F9F8}" type="presParOf" srcId="{EB5358FC-CE10-4146-98A0-B417444F22FF}" destId="{5DFA0111-0B27-45D8-B8C7-42880CB57051}" srcOrd="1" destOrd="0" presId="urn:microsoft.com/office/officeart/2005/8/layout/vList5"/>
    <dgm:cxn modelId="{E8ABD9C8-1C8B-4154-B544-4891177DB2C2}" type="presParOf" srcId="{9B0880EE-A6B7-43DB-A416-D49F6D558EC0}" destId="{E28AB407-4B47-4364-9AD0-EA2323CAB388}" srcOrd="1" destOrd="0" presId="urn:microsoft.com/office/officeart/2005/8/layout/vList5"/>
    <dgm:cxn modelId="{CF9E38DF-406A-4BA6-8AE9-DC7CBE0900C2}" type="presParOf" srcId="{9B0880EE-A6B7-43DB-A416-D49F6D558EC0}" destId="{B75CD317-8559-48EF-B939-97576D58E06F}" srcOrd="2" destOrd="0" presId="urn:microsoft.com/office/officeart/2005/8/layout/vList5"/>
    <dgm:cxn modelId="{EEA86269-9694-4545-B40F-36397AAC3763}" type="presParOf" srcId="{B75CD317-8559-48EF-B939-97576D58E06F}" destId="{FB4F1E62-2783-43E5-8441-914A01585137}" srcOrd="0" destOrd="0" presId="urn:microsoft.com/office/officeart/2005/8/layout/vList5"/>
    <dgm:cxn modelId="{E8193ED2-8530-46D8-977B-DBCCD5FDEE0C}" type="presParOf" srcId="{B75CD317-8559-48EF-B939-97576D58E06F}" destId="{9D4FC2A0-0A0F-4356-BE3F-CEAB8C00C2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6A4B2C-7CF6-4BE2-86F2-17345E27AC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A931E9F-444C-480B-9E1A-248B36EC4A3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Во-, в- ,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если  есть суффиксы  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ых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–их- </a:t>
          </a:r>
        </a:p>
        <a:p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во-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перв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ых, в-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треть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 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8C80D6-D978-4A7B-A77B-E1220E47D5C3}" cxnId="{CCE377F6-2F6C-443C-838C-CEB013A9EFF7}" type="parTrans">
      <dgm:prSet/>
      <dgm:spPr/>
      <dgm:t>
        <a:bodyPr/>
        <a:lstStyle/>
        <a:p>
          <a:endParaRPr lang="ru-RU"/>
        </a:p>
      </dgm:t>
    </dgm:pt>
    <dgm:pt modelId="{0A4CE41A-2874-4E0F-B5EF-14B988E7918B}" cxnId="{CCE377F6-2F6C-443C-838C-CEB013A9EFF7}" type="sibTrans">
      <dgm:prSet/>
      <dgm:spPr/>
      <dgm:t>
        <a:bodyPr/>
        <a:lstStyle/>
        <a:p>
          <a:endParaRPr lang="ru-RU"/>
        </a:p>
      </dgm:t>
    </dgm:pt>
    <dgm:pt modelId="{019A84C9-3EAE-428B-853A-6B7B32D3BE5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По-,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если есть  суффиксы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ому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–ему- ,  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-,  –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-,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ьи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волчь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и,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ому,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рус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 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339D50-DC50-44B0-8DA8-63F0CB62DBC7}" cxnId="{07AA88E4-ED94-4141-A9F8-C324126BED75}" type="parTrans">
      <dgm:prSet/>
      <dgm:spPr/>
      <dgm:t>
        <a:bodyPr/>
        <a:lstStyle/>
        <a:p>
          <a:endParaRPr lang="ru-RU"/>
        </a:p>
      </dgm:t>
    </dgm:pt>
    <dgm:pt modelId="{C54C8B23-B1EC-4ADC-9485-763F9C63FD05}" cxnId="{07AA88E4-ED94-4141-A9F8-C324126BED75}" type="sibTrans">
      <dgm:prSet/>
      <dgm:spPr/>
      <dgm:t>
        <a:bodyPr/>
        <a:lstStyle/>
        <a:p>
          <a:endParaRPr lang="ru-RU"/>
        </a:p>
      </dgm:t>
    </dgm:pt>
    <dgm:pt modelId="{5CE0C888-5EDE-4B08-A6E2-64109E8E76E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Кое-</a:t>
          </a:r>
          <a:endParaRPr lang="ru-RU" sz="24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кое-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когда,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кое-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где,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(но 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кое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кем)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51CE94-8069-4975-A633-ED6A6C5EA2F2}" cxnId="{57712E2D-95AA-4A4E-950A-D6A278891F40}" type="parTrans">
      <dgm:prSet/>
      <dgm:spPr/>
      <dgm:t>
        <a:bodyPr/>
        <a:lstStyle/>
        <a:p>
          <a:endParaRPr lang="ru-RU"/>
        </a:p>
      </dgm:t>
    </dgm:pt>
    <dgm:pt modelId="{D13B68CA-DD4C-4A7C-A0CC-26BAE4CA5237}" cxnId="{57712E2D-95AA-4A4E-950A-D6A278891F40}" type="sibTrans">
      <dgm:prSet/>
      <dgm:spPr/>
      <dgm:t>
        <a:bodyPr/>
        <a:lstStyle/>
        <a:p>
          <a:endParaRPr lang="ru-RU"/>
        </a:p>
      </dgm:t>
    </dgm:pt>
    <dgm:pt modelId="{6EC00713-4356-4752-AB4B-ADA947465955}" type="pres">
      <dgm:prSet presAssocID="{506A4B2C-7CF6-4BE2-86F2-17345E27AC57}" presName="compositeShape" presStyleCnt="0">
        <dgm:presLayoutVars>
          <dgm:dir/>
          <dgm:resizeHandles/>
        </dgm:presLayoutVars>
      </dgm:prSet>
      <dgm:spPr/>
    </dgm:pt>
    <dgm:pt modelId="{53C99DBA-CD6B-41A0-9524-150656D16472}" type="pres">
      <dgm:prSet presAssocID="{506A4B2C-7CF6-4BE2-86F2-17345E27AC57}" presName="pyramid" presStyleLbl="node1" presStyleIdx="0" presStyleCnt="1"/>
      <dgm:spPr/>
    </dgm:pt>
    <dgm:pt modelId="{576A0E50-124A-40F9-BDEC-46D34ABF9735}" type="pres">
      <dgm:prSet presAssocID="{506A4B2C-7CF6-4BE2-86F2-17345E27AC57}" presName="theList" presStyleCnt="0"/>
      <dgm:spPr/>
    </dgm:pt>
    <dgm:pt modelId="{CCCEF6E5-0125-4669-887F-1F4158F4F722}" type="pres">
      <dgm:prSet presAssocID="{1A931E9F-444C-480B-9E1A-248B36EC4A3F}" presName="aNode" presStyleLbl="fgAcc1" presStyleIdx="0" presStyleCnt="3" custScaleX="183649" custScaleY="2000000" custLinFactNeighborX="37495" custLinFactNeighborY="1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A8EFF-4102-47E0-AEF1-271C5702EA79}" type="pres">
      <dgm:prSet presAssocID="{1A931E9F-444C-480B-9E1A-248B36EC4A3F}" presName="aSpace" presStyleCnt="0"/>
      <dgm:spPr/>
    </dgm:pt>
    <dgm:pt modelId="{D8E8D17A-CC62-47EF-9D0A-6CDBB2B1FFA0}" type="pres">
      <dgm:prSet presAssocID="{019A84C9-3EAE-428B-853A-6B7B32D3BE5C}" presName="aNode" presStyleLbl="fgAcc1" presStyleIdx="1" presStyleCnt="3" custScaleX="184282" custScaleY="2000000" custLinFactNeighborX="28130" custLinFactNeighborY="-10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1C7B8-7503-4FE0-AEAC-3E8296E72D95}" type="pres">
      <dgm:prSet presAssocID="{019A84C9-3EAE-428B-853A-6B7B32D3BE5C}" presName="aSpace" presStyleCnt="0"/>
      <dgm:spPr/>
    </dgm:pt>
    <dgm:pt modelId="{46A7F419-DB49-4941-87C0-7B7D9325A866}" type="pres">
      <dgm:prSet presAssocID="{5CE0C888-5EDE-4B08-A6E2-64109E8E76EF}" presName="aNode" presStyleLbl="fgAcc1" presStyleIdx="2" presStyleCnt="3" custScaleX="183966" custScaleY="1816605" custLinFactNeighborX="25641" custLinFactNeighborY="10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E3E40-F157-4CEB-9ABD-1EB21167E4AB}" type="pres">
      <dgm:prSet presAssocID="{5CE0C888-5EDE-4B08-A6E2-64109E8E76EF}" presName="aSpace" presStyleCnt="0"/>
      <dgm:spPr/>
    </dgm:pt>
  </dgm:ptLst>
  <dgm:cxnLst>
    <dgm:cxn modelId="{5C766CE1-EA5F-4E71-9D72-9BE2D3D8F1EF}" type="presOf" srcId="{5CE0C888-5EDE-4B08-A6E2-64109E8E76EF}" destId="{46A7F419-DB49-4941-87C0-7B7D9325A866}" srcOrd="0" destOrd="0" presId="urn:microsoft.com/office/officeart/2005/8/layout/pyramid2"/>
    <dgm:cxn modelId="{57712E2D-95AA-4A4E-950A-D6A278891F40}" srcId="{506A4B2C-7CF6-4BE2-86F2-17345E27AC57}" destId="{5CE0C888-5EDE-4B08-A6E2-64109E8E76EF}" srcOrd="2" destOrd="0" parTransId="{8151CE94-8069-4975-A633-ED6A6C5EA2F2}" sibTransId="{D13B68CA-DD4C-4A7C-A0CC-26BAE4CA5237}"/>
    <dgm:cxn modelId="{4387D126-2868-4959-A3CB-53CD0645DDFC}" type="presOf" srcId="{506A4B2C-7CF6-4BE2-86F2-17345E27AC57}" destId="{6EC00713-4356-4752-AB4B-ADA947465955}" srcOrd="0" destOrd="0" presId="urn:microsoft.com/office/officeart/2005/8/layout/pyramid2"/>
    <dgm:cxn modelId="{07AA88E4-ED94-4141-A9F8-C324126BED75}" srcId="{506A4B2C-7CF6-4BE2-86F2-17345E27AC57}" destId="{019A84C9-3EAE-428B-853A-6B7B32D3BE5C}" srcOrd="1" destOrd="0" parTransId="{A7339D50-DC50-44B0-8DA8-63F0CB62DBC7}" sibTransId="{C54C8B23-B1EC-4ADC-9485-763F9C63FD05}"/>
    <dgm:cxn modelId="{CCE377F6-2F6C-443C-838C-CEB013A9EFF7}" srcId="{506A4B2C-7CF6-4BE2-86F2-17345E27AC57}" destId="{1A931E9F-444C-480B-9E1A-248B36EC4A3F}" srcOrd="0" destOrd="0" parTransId="{948C80D6-D978-4A7B-A77B-E1220E47D5C3}" sibTransId="{0A4CE41A-2874-4E0F-B5EF-14B988E7918B}"/>
    <dgm:cxn modelId="{EE2459CB-9018-4D92-894D-68DDC1ACA8C1}" type="presOf" srcId="{1A931E9F-444C-480B-9E1A-248B36EC4A3F}" destId="{CCCEF6E5-0125-4669-887F-1F4158F4F722}" srcOrd="0" destOrd="0" presId="urn:microsoft.com/office/officeart/2005/8/layout/pyramid2"/>
    <dgm:cxn modelId="{3B101D82-CA39-4692-90F1-84F286B53455}" type="presOf" srcId="{019A84C9-3EAE-428B-853A-6B7B32D3BE5C}" destId="{D8E8D17A-CC62-47EF-9D0A-6CDBB2B1FFA0}" srcOrd="0" destOrd="0" presId="urn:microsoft.com/office/officeart/2005/8/layout/pyramid2"/>
    <dgm:cxn modelId="{0A6AFDDE-7DBC-410A-B0FA-C52883927EA4}" type="presParOf" srcId="{6EC00713-4356-4752-AB4B-ADA947465955}" destId="{53C99DBA-CD6B-41A0-9524-150656D16472}" srcOrd="0" destOrd="0" presId="urn:microsoft.com/office/officeart/2005/8/layout/pyramid2"/>
    <dgm:cxn modelId="{F0D41686-6703-4B2F-AD2C-144B03D3BC35}" type="presParOf" srcId="{6EC00713-4356-4752-AB4B-ADA947465955}" destId="{576A0E50-124A-40F9-BDEC-46D34ABF9735}" srcOrd="1" destOrd="0" presId="urn:microsoft.com/office/officeart/2005/8/layout/pyramid2"/>
    <dgm:cxn modelId="{9194D98D-0663-4DA7-BDA9-44270DB164E9}" type="presParOf" srcId="{576A0E50-124A-40F9-BDEC-46D34ABF9735}" destId="{CCCEF6E5-0125-4669-887F-1F4158F4F722}" srcOrd="0" destOrd="0" presId="urn:microsoft.com/office/officeart/2005/8/layout/pyramid2"/>
    <dgm:cxn modelId="{3ED88938-835E-42C9-88D9-873B497F409E}" type="presParOf" srcId="{576A0E50-124A-40F9-BDEC-46D34ABF9735}" destId="{2B1A8EFF-4102-47E0-AEF1-271C5702EA79}" srcOrd="1" destOrd="0" presId="urn:microsoft.com/office/officeart/2005/8/layout/pyramid2"/>
    <dgm:cxn modelId="{E0E16064-2AAA-4954-9FC7-608C023A433E}" type="presParOf" srcId="{576A0E50-124A-40F9-BDEC-46D34ABF9735}" destId="{D8E8D17A-CC62-47EF-9D0A-6CDBB2B1FFA0}" srcOrd="2" destOrd="0" presId="urn:microsoft.com/office/officeart/2005/8/layout/pyramid2"/>
    <dgm:cxn modelId="{590EE161-20FC-44F9-A8AB-6858B04BC477}" type="presParOf" srcId="{576A0E50-124A-40F9-BDEC-46D34ABF9735}" destId="{F251C7B8-7503-4FE0-AEAC-3E8296E72D95}" srcOrd="3" destOrd="0" presId="urn:microsoft.com/office/officeart/2005/8/layout/pyramid2"/>
    <dgm:cxn modelId="{5C02BDDF-7996-4B16-B83F-C3F3C230CCFF}" type="presParOf" srcId="{576A0E50-124A-40F9-BDEC-46D34ABF9735}" destId="{46A7F419-DB49-4941-87C0-7B7D9325A866}" srcOrd="4" destOrd="0" presId="urn:microsoft.com/office/officeart/2005/8/layout/pyramid2"/>
    <dgm:cxn modelId="{2662EE9D-D5C5-4496-8AD4-EE63D148FF9B}" type="presParOf" srcId="{576A0E50-124A-40F9-BDEC-46D34ABF9735}" destId="{FDCE3E40-F157-4CEB-9ABD-1EB21167E4A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839200" cy="5257800"/>
        <a:chOff x="0" y="0"/>
        <a:chExt cx="8839200" cy="5257800"/>
      </a:xfrm>
    </dsp:grpSpPr>
    <dsp:sp modelId="{A30EDCEC-DB8E-4166-A6BC-4A673BB769DF}">
      <dsp:nvSpPr>
        <dsp:cNvPr id="5" name="Полилиния 4"/>
        <dsp:cNvSpPr/>
      </dsp:nvSpPr>
      <dsp:spPr bwMode="white">
        <a:xfrm>
          <a:off x="2042646" y="1997428"/>
          <a:ext cx="2301931" cy="520212"/>
        </a:xfrm>
        <a:custGeom>
          <a:avLst/>
          <a:gdLst/>
          <a:ahLst/>
          <a:cxnLst/>
          <a:pathLst>
            <a:path w="3625" h="819">
              <a:moveTo>
                <a:pt x="3625" y="0"/>
              </a:moveTo>
              <a:lnTo>
                <a:pt x="3625" y="503"/>
              </a:lnTo>
              <a:lnTo>
                <a:pt x="0" y="503"/>
              </a:lnTo>
              <a:lnTo>
                <a:pt x="0" y="819"/>
              </a:lnTo>
            </a:path>
          </a:pathLst>
        </a:custGeom>
      </dsp:spPr>
      <dsp:style>
        <a:lnRef idx="2">
          <a:schemeClr val="dk1">
            <a:shade val="6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Xfrm>
        <a:off x="2042646" y="1997428"/>
        <a:ext cx="2301931" cy="520212"/>
      </dsp:txXfrm>
    </dsp:sp>
    <dsp:sp modelId="{DDEA24D0-33A8-4F80-B829-D51463C4A7D2}">
      <dsp:nvSpPr>
        <dsp:cNvPr id="8" name="Полилиния 7"/>
        <dsp:cNvSpPr/>
      </dsp:nvSpPr>
      <dsp:spPr bwMode="white">
        <a:xfrm>
          <a:off x="4344577" y="1997428"/>
          <a:ext cx="2125843" cy="520212"/>
        </a:xfrm>
        <a:custGeom>
          <a:avLst/>
          <a:gdLst/>
          <a:ahLst/>
          <a:cxnLst/>
          <a:pathLst>
            <a:path w="3348" h="819">
              <a:moveTo>
                <a:pt x="0" y="0"/>
              </a:moveTo>
              <a:lnTo>
                <a:pt x="0" y="503"/>
              </a:lnTo>
              <a:lnTo>
                <a:pt x="3348" y="503"/>
              </a:lnTo>
              <a:lnTo>
                <a:pt x="3348" y="819"/>
              </a:lnTo>
            </a:path>
          </a:pathLst>
        </a:custGeom>
      </dsp:spPr>
      <dsp:style>
        <a:lnRef idx="2">
          <a:schemeClr val="dk1">
            <a:shade val="60000"/>
          </a:schemeClr>
        </a:lnRef>
        <a:fillRef idx="0">
          <a:schemeClr val="dk1"/>
        </a:fillRef>
        <a:effectRef idx="0">
          <a:scrgbClr r="0" g="0" b="0"/>
        </a:effectRef>
        <a:fontRef idx="minor"/>
      </dsp:style>
      <dsp:txXfrm>
        <a:off x="4344577" y="1997428"/>
        <a:ext cx="2125843" cy="520212"/>
      </dsp:txXfrm>
    </dsp:sp>
    <dsp:sp modelId="{ECEB67CE-9B89-4AC6-8B70-9C21C7717702}">
      <dsp:nvSpPr>
        <dsp:cNvPr id="3" name="Скругленный прямоугольник 2"/>
        <dsp:cNvSpPr/>
      </dsp:nvSpPr>
      <dsp:spPr bwMode="white">
        <a:xfrm>
          <a:off x="2412232" y="227205"/>
          <a:ext cx="3864690" cy="1770223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2412232" y="227205"/>
        <a:ext cx="3864690" cy="1770223"/>
      </dsp:txXfrm>
    </dsp:sp>
    <dsp:sp modelId="{8A703DD4-CFD2-4C55-96D7-53C4CA093044}">
      <dsp:nvSpPr>
        <dsp:cNvPr id="4" name="Скругленный прямоугольник 3"/>
        <dsp:cNvSpPr/>
      </dsp:nvSpPr>
      <dsp:spPr bwMode="white">
        <a:xfrm>
          <a:off x="2569497" y="376606"/>
          <a:ext cx="3864690" cy="1770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dk1"/>
        </a:lnRef>
        <a:fillRef idx="1">
          <a:schemeClr val="dk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40970" tIns="140970" rIns="140970" bIns="14097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правописание приставок на З-С</a:t>
          </a:r>
          <a:endParaRPr>
            <a:solidFill>
              <a:schemeClr val="dk1"/>
            </a:solidFill>
          </a:endParaRPr>
        </a:p>
      </dsp:txBody>
      <dsp:txXfrm>
        <a:off x="2569497" y="376606"/>
        <a:ext cx="3864690" cy="1770223"/>
      </dsp:txXfrm>
    </dsp:sp>
    <dsp:sp modelId="{71E49BB7-AEA2-47CB-BA77-A82951D33B54}">
      <dsp:nvSpPr>
        <dsp:cNvPr id="6" name="Скругленный прямоугольник 5"/>
        <dsp:cNvSpPr/>
      </dsp:nvSpPr>
      <dsp:spPr bwMode="white">
        <a:xfrm>
          <a:off x="-85532" y="2517640"/>
          <a:ext cx="4256354" cy="2230806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-85532" y="2517640"/>
        <a:ext cx="4256354" cy="2230806"/>
      </dsp:txXfrm>
    </dsp:sp>
    <dsp:sp modelId="{EB8C901E-93E0-4113-903E-D4337C51729B}">
      <dsp:nvSpPr>
        <dsp:cNvPr id="7" name="Скругленный прямоугольник 6"/>
        <dsp:cNvSpPr/>
      </dsp:nvSpPr>
      <dsp:spPr bwMode="white">
        <a:xfrm>
          <a:off x="71733" y="2667041"/>
          <a:ext cx="4256354" cy="2230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dk1"/>
        </a:lnRef>
        <a:fillRef idx="1">
          <a:schemeClr val="dk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91439" tIns="91439" rIns="91439" bIns="91439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 звонкими согласными      -З</a:t>
          </a:r>
          <a:endParaRPr lang="ru-RU" sz="2400" dirty="0">
            <a:solidFill>
              <a:srgbClr val="CC33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</a:t>
          </a:r>
          <a:r>
            <a:rPr lang="ru-RU" sz="2400" u="sng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</a:t>
          </a:r>
          <a:r>
            <a:rPr lang="ru-RU" sz="2400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адать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юбить,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воз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ысить,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омный</a:t>
          </a:r>
          <a:endParaRPr>
            <a:solidFill>
              <a:schemeClr val="dk1"/>
            </a:solidFill>
          </a:endParaRPr>
        </a:p>
      </dsp:txBody>
      <dsp:txXfrm>
        <a:off x="71733" y="2667041"/>
        <a:ext cx="4256354" cy="2230806"/>
      </dsp:txXfrm>
    </dsp:sp>
    <dsp:sp modelId="{D04D6BF0-06B4-4B74-B9BE-0DA2FFCBDFC0}">
      <dsp:nvSpPr>
        <dsp:cNvPr id="9" name="Скругленный прямоугольник 8"/>
        <dsp:cNvSpPr/>
      </dsp:nvSpPr>
      <dsp:spPr bwMode="white">
        <a:xfrm>
          <a:off x="4414895" y="2517640"/>
          <a:ext cx="4111051" cy="2230806"/>
        </a:xfrm>
        <a:prstGeom prst="roundRect">
          <a:avLst>
            <a:gd name="adj" fmla="val 10000"/>
          </a:avLst>
        </a:prstGeom>
      </dsp:spPr>
      <dsp:style>
        <a:lnRef idx="2">
          <a:schemeClr val="dk1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4414895" y="2517640"/>
        <a:ext cx="4111051" cy="2230806"/>
      </dsp:txXfrm>
    </dsp:sp>
    <dsp:sp modelId="{A75B5888-124D-4CF4-8779-DCBA3553E07D}">
      <dsp:nvSpPr>
        <dsp:cNvPr id="10" name="Скругленный прямоугольник 9"/>
        <dsp:cNvSpPr/>
      </dsp:nvSpPr>
      <dsp:spPr bwMode="white">
        <a:xfrm>
          <a:off x="4572159" y="2667041"/>
          <a:ext cx="4111051" cy="2230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dk1"/>
        </a:lnRef>
        <a:fillRef idx="1">
          <a:schemeClr val="dk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91439" tIns="91439" rIns="91439" bIns="91439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 глухими согласными  -С</a:t>
          </a:r>
          <a:endParaRPr lang="ru-RU" sz="2400" dirty="0">
            <a:solidFill>
              <a:srgbClr val="CC33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</a:t>
          </a:r>
          <a:r>
            <a:rPr lang="ru-RU" sz="2400" u="sng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ru-RU" sz="2400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ыпать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ереть,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ратить,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вос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ликнуть,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бес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увственный,</a:t>
          </a:r>
          <a:r>
            <a:rPr lang="ru-RU" sz="24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бес</a:t>
          </a:r>
          <a:r>
            <a:rPr lang="ru-RU" sz="2400" u="sng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</a:t>
          </a:r>
          <a:r>
            <a:rPr lang="ru-RU" sz="2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енный</a:t>
          </a:r>
          <a:endParaRPr>
            <a:solidFill>
              <a:schemeClr val="dk1"/>
            </a:solidFill>
          </a:endParaRPr>
        </a:p>
      </dsp:txBody>
      <dsp:txXfrm>
        <a:off x="4572159" y="2667041"/>
        <a:ext cx="4111051" cy="2230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229600" cy="4525963"/>
        <a:chOff x="0" y="0"/>
        <a:chExt cx="8229600" cy="4525963"/>
      </a:xfrm>
    </dsp:grpSpPr>
    <dsp:sp modelId="{5DFA0111-0B27-45D8-B8C7-42880CB57051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4713013" y="-1529579"/>
          <a:ext cx="1766229" cy="5266944"/>
        </a:xfrm>
        <a:prstGeom prst="round2SameRect">
          <a:avLst/>
        </a:prstGeom>
      </dsp:spPr>
      <dsp:style>
        <a:lnRef idx="2">
          <a:schemeClr val="accent5">
            <a:tint val="40000"/>
            <a:alpha val="90000"/>
            <a:hueOff val="0"/>
            <a:satOff val="0"/>
            <a:lumOff val="0"/>
            <a:alpha val="90196"/>
          </a:schemeClr>
        </a:lnRef>
        <a:fillRef idx="1">
          <a:schemeClr val="accent5">
            <a:tint val="40000"/>
            <a:alpha val="90000"/>
            <a:hueOff val="0"/>
            <a:satOff val="0"/>
            <a:lumOff val="0"/>
            <a:alpha val="90196"/>
          </a:schemeClr>
        </a:fillRef>
        <a:effectRef idx="0">
          <a:scrgbClr r="0" g="0" b="0"/>
        </a:effectRef>
        <a:fontRef idx="minor"/>
      </dsp:style>
      <dsp:txBody>
        <a:bodyPr rot="-5400000" lIns="160020" tIns="80010" rIns="160020" bIns="80010" anchor="ctr"/>
        <a:lstStyle>
          <a:lvl1pPr algn="l">
            <a:defRPr sz="4200"/>
          </a:lvl1pPr>
          <a:lvl2pPr marL="285750" indent="-285750" algn="l">
            <a:defRPr sz="4200"/>
          </a:lvl2pPr>
          <a:lvl3pPr marL="571500" indent="-285750" algn="l">
            <a:defRPr sz="4200"/>
          </a:lvl3pPr>
          <a:lvl4pPr marL="857250" indent="-285750" algn="l">
            <a:defRPr sz="4200"/>
          </a:lvl4pPr>
          <a:lvl5pPr marL="1143000" indent="-285750" algn="l">
            <a:defRPr sz="4200"/>
          </a:lvl5pPr>
          <a:lvl6pPr marL="1428750" indent="-285750" algn="l">
            <a:defRPr sz="4200"/>
          </a:lvl6pPr>
          <a:lvl7pPr marL="1714500" indent="-285750" algn="l">
            <a:defRPr sz="4200"/>
          </a:lvl7pPr>
          <a:lvl8pPr marL="2000250" indent="-285750" algn="l">
            <a:defRPr sz="4200"/>
          </a:lvl8pPr>
          <a:lvl9pPr marL="2286000" indent="-285750" algn="l">
            <a:defRPr sz="42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dirty="0" smtClean="0">
              <a:solidFill>
                <a:schemeClr val="dk1"/>
              </a:solidFill>
            </a:rPr>
            <a:t>под</a:t>
          </a:r>
          <a:r>
            <a:rPr lang="ru-RU" b="1" dirty="0" smtClean="0">
              <a:solidFill>
                <a:srgbClr val="FF0000"/>
              </a:solidFill>
            </a:rPr>
            <a:t>ъ</a:t>
          </a:r>
          <a:r>
            <a:rPr lang="ru-RU" dirty="0" smtClean="0">
              <a:solidFill>
                <a:schemeClr val="dk1"/>
              </a:solidFill>
            </a:rPr>
            <a:t>езд</a:t>
          </a:r>
          <a:endParaRPr lang="ru-RU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dirty="0" smtClean="0">
              <a:solidFill>
                <a:schemeClr val="dk1"/>
              </a:solidFill>
            </a:rPr>
            <a:t>раз</a:t>
          </a:r>
          <a:r>
            <a:rPr lang="ru-RU" b="1" dirty="0" smtClean="0">
              <a:solidFill>
                <a:srgbClr val="FF0000"/>
              </a:solidFill>
            </a:rPr>
            <a:t>ъ</a:t>
          </a:r>
          <a:r>
            <a:rPr lang="ru-RU" dirty="0" smtClean="0">
              <a:solidFill>
                <a:schemeClr val="dk1"/>
              </a:solidFill>
            </a:rPr>
            <a:t>ём</a:t>
          </a:r>
          <a:endParaRPr lang="ru-RU" dirty="0">
            <a:solidFill>
              <a:schemeClr val="dk1"/>
            </a:solidFill>
          </a:endParaRPr>
        </a:p>
      </dsp:txBody>
      <dsp:txXfrm rot="5400000">
        <a:off x="4713013" y="-1529579"/>
        <a:ext cx="1766229" cy="5266944"/>
      </dsp:txXfrm>
    </dsp:sp>
    <dsp:sp modelId="{681973D1-8D86-4926-B72C-4DE3F71EE7BE}">
      <dsp:nvSpPr>
        <dsp:cNvPr id="3" name="Скругленный прямоугольник 2"/>
        <dsp:cNvSpPr/>
      </dsp:nvSpPr>
      <dsp:spPr bwMode="white">
        <a:xfrm>
          <a:off x="0" y="0"/>
          <a:ext cx="2962656" cy="220778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38100" rIns="76200" bIns="38100" anchor="ctr"/>
        <a:lstStyle>
          <a:lvl1pPr algn="ctr">
            <a:defRPr sz="2000"/>
          </a:lvl1pPr>
          <a:lvl2pPr marL="114300" indent="-114300" algn="ctr">
            <a:defRPr sz="1500"/>
          </a:lvl2pPr>
          <a:lvl3pPr marL="228600" indent="-114300" algn="ctr">
            <a:defRPr sz="1500"/>
          </a:lvl3pPr>
          <a:lvl4pPr marL="342900" indent="-114300" algn="ctr">
            <a:defRPr sz="1500"/>
          </a:lvl4pPr>
          <a:lvl5pPr marL="457200" indent="-114300" algn="ctr">
            <a:defRPr sz="1500"/>
          </a:lvl5pPr>
          <a:lvl6pPr marL="571500" indent="-114300" algn="ctr">
            <a:defRPr sz="1500"/>
          </a:lvl6pPr>
          <a:lvl7pPr marL="685800" indent="-114300" algn="ctr">
            <a:defRPr sz="1500"/>
          </a:lvl7pPr>
          <a:lvl8pPr marL="800100" indent="-114300" algn="ctr">
            <a:defRPr sz="1500"/>
          </a:lvl8pPr>
          <a:lvl9pPr marL="914400" indent="-114300" algn="ct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/>
            <a:t>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Ъ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только после приставки на согласный перед буквами Е, Ё, Ю, Я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2962656" cy="2207787"/>
      </dsp:txXfrm>
    </dsp:sp>
    <dsp:sp modelId="{9D4FC2A0-0A0F-4356-BE3F-CEAB8C00C245}">
      <dsp:nvSpPr>
        <dsp:cNvPr id="6" name="Прямоугольник с двумя скругленными соседними углами 5"/>
        <dsp:cNvSpPr/>
      </dsp:nvSpPr>
      <dsp:spPr bwMode="white">
        <a:xfrm rot="5400000">
          <a:off x="4713013" y="788598"/>
          <a:ext cx="1766229" cy="5266944"/>
        </a:xfrm>
        <a:prstGeom prst="round2SameRect">
          <a:avLst/>
        </a:prstGeom>
      </dsp:spPr>
      <dsp:style>
        <a:lnRef idx="2">
          <a:schemeClr val="accent5">
            <a:tint val="40000"/>
            <a:alpha val="90000"/>
            <a:hueOff val="-10680000"/>
            <a:satOff val="50196"/>
            <a:lumOff val="3529"/>
            <a:alpha val="90196"/>
          </a:schemeClr>
        </a:lnRef>
        <a:fillRef idx="1">
          <a:schemeClr val="accent5">
            <a:tint val="40000"/>
            <a:alpha val="90000"/>
            <a:hueOff val="-10680000"/>
            <a:satOff val="50196"/>
            <a:lumOff val="3529"/>
            <a:alpha val="90196"/>
          </a:schemeClr>
        </a:fillRef>
        <a:effectRef idx="0">
          <a:scrgbClr r="0" g="0" b="0"/>
        </a:effectRef>
        <a:fontRef idx="minor"/>
      </dsp:style>
      <dsp:txBody>
        <a:bodyPr rot="-5400000" lIns="160020" tIns="80010" rIns="160020" bIns="80010" anchor="ctr"/>
        <a:lstStyle>
          <a:lvl1pPr algn="l">
            <a:defRPr sz="4200"/>
          </a:lvl1pPr>
          <a:lvl2pPr marL="285750" indent="-285750" algn="l">
            <a:defRPr sz="4200"/>
          </a:lvl2pPr>
          <a:lvl3pPr marL="571500" indent="-285750" algn="l">
            <a:defRPr sz="4200"/>
          </a:lvl3pPr>
          <a:lvl4pPr marL="857250" indent="-285750" algn="l">
            <a:defRPr sz="4200"/>
          </a:lvl4pPr>
          <a:lvl5pPr marL="1143000" indent="-285750" algn="l">
            <a:defRPr sz="4200"/>
          </a:lvl5pPr>
          <a:lvl6pPr marL="1428750" indent="-285750" algn="l">
            <a:defRPr sz="4200"/>
          </a:lvl6pPr>
          <a:lvl7pPr marL="1714500" indent="-285750" algn="l">
            <a:defRPr sz="4200"/>
          </a:lvl7pPr>
          <a:lvl8pPr marL="2000250" indent="-285750" algn="l">
            <a:defRPr sz="4200"/>
          </a:lvl8pPr>
          <a:lvl9pPr marL="2286000" indent="-285750" algn="l">
            <a:defRPr sz="42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dirty="0" smtClean="0">
              <a:solidFill>
                <a:schemeClr val="dk1"/>
              </a:solidFill>
            </a:rPr>
            <a:t>в</a:t>
          </a:r>
          <a:r>
            <a:rPr lang="ru-RU" b="1" dirty="0" smtClean="0">
              <a:solidFill>
                <a:srgbClr val="FF0000"/>
              </a:solidFill>
            </a:rPr>
            <a:t>ь</a:t>
          </a:r>
          <a:r>
            <a:rPr lang="ru-RU" dirty="0" smtClean="0">
              <a:solidFill>
                <a:schemeClr val="dk1"/>
              </a:solidFill>
            </a:rPr>
            <a:t>юга</a:t>
          </a:r>
          <a:endParaRPr lang="ru-RU" dirty="0">
            <a:solidFill>
              <a:schemeClr val="dk1"/>
            </a:solidFill>
          </a:endParaRPr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dirty="0" smtClean="0">
              <a:solidFill>
                <a:schemeClr val="dk1"/>
              </a:solidFill>
            </a:rPr>
            <a:t>мурав</a:t>
          </a:r>
          <a:r>
            <a:rPr lang="ru-RU" b="1" dirty="0" smtClean="0">
              <a:solidFill>
                <a:srgbClr val="FF0000"/>
              </a:solidFill>
            </a:rPr>
            <a:t>ь</a:t>
          </a:r>
          <a:r>
            <a:rPr lang="ru-RU" dirty="0" smtClean="0">
              <a:solidFill>
                <a:schemeClr val="dk1"/>
              </a:solidFill>
            </a:rPr>
            <a:t>и</a:t>
          </a:r>
          <a:endParaRPr lang="ru-RU" dirty="0">
            <a:solidFill>
              <a:schemeClr val="dk1"/>
            </a:solidFill>
          </a:endParaRPr>
        </a:p>
      </dsp:txBody>
      <dsp:txXfrm rot="5400000">
        <a:off x="4713013" y="788598"/>
        <a:ext cx="1766229" cy="5266944"/>
      </dsp:txXfrm>
    </dsp:sp>
    <dsp:sp modelId="{FB4F1E62-2783-43E5-8441-914A01585137}">
      <dsp:nvSpPr>
        <dsp:cNvPr id="5" name="Скругленный прямоугольник 4"/>
        <dsp:cNvSpPr/>
      </dsp:nvSpPr>
      <dsp:spPr bwMode="white">
        <a:xfrm>
          <a:off x="0" y="2286009"/>
          <a:ext cx="2962656" cy="220778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9900000"/>
            <a:satOff val="40000"/>
            <a:lumOff val="862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38100" rIns="76200" bIns="38100" anchor="ctr"/>
        <a:lstStyle>
          <a:lvl1pPr algn="ctr">
            <a:defRPr sz="2000"/>
          </a:lvl1pPr>
          <a:lvl2pPr marL="114300" indent="-114300" algn="ctr">
            <a:defRPr sz="1500"/>
          </a:lvl2pPr>
          <a:lvl3pPr marL="228600" indent="-114300" algn="ctr">
            <a:defRPr sz="1500"/>
          </a:lvl3pPr>
          <a:lvl4pPr marL="342900" indent="-114300" algn="ctr">
            <a:defRPr sz="1500"/>
          </a:lvl4pPr>
          <a:lvl5pPr marL="457200" indent="-114300" algn="ctr">
            <a:defRPr sz="1500"/>
          </a:lvl5pPr>
          <a:lvl6pPr marL="571500" indent="-114300" algn="ctr">
            <a:defRPr sz="1500"/>
          </a:lvl6pPr>
          <a:lvl7pPr marL="685800" indent="-114300" algn="ctr">
            <a:defRPr sz="1500"/>
          </a:lvl7pPr>
          <a:lvl8pPr marL="800100" indent="-114300" algn="ctr">
            <a:defRPr sz="1500"/>
          </a:lvl8pPr>
          <a:lvl9pPr marL="914400" indent="-114300" algn="ct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Ь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корне слова или после корня перед буквами Е, Ё, Ю, Я, И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sp:txBody>
      <dsp:txXfrm>
        <a:off x="0" y="2286009"/>
        <a:ext cx="2962656" cy="2207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610600" cy="5029200"/>
        <a:chOff x="0" y="0"/>
        <a:chExt cx="8610600" cy="5029200"/>
      </a:xfrm>
    </dsp:grpSpPr>
    <dsp:sp modelId="{53C99DBA-CD6B-41A0-9524-150656D16472}">
      <dsp:nvSpPr>
        <dsp:cNvPr id="3" name="Равнобедренный треугольник 2"/>
        <dsp:cNvSpPr/>
      </dsp:nvSpPr>
      <dsp:spPr bwMode="white">
        <a:xfrm>
          <a:off x="1413510" y="0"/>
          <a:ext cx="5029200" cy="5029200"/>
        </a:xfrm>
        <a:prstGeom prst="triangl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Xfrm>
        <a:off x="1413510" y="0"/>
        <a:ext cx="5029200" cy="5029200"/>
      </dsp:txXfrm>
    </dsp:sp>
    <dsp:sp modelId="{CCCEF6E5-0125-4669-887F-1F4158F4F722}">
      <dsp:nvSpPr>
        <dsp:cNvPr id="4" name="Скругленный прямоугольник 3"/>
        <dsp:cNvSpPr/>
      </dsp:nvSpPr>
      <dsp:spPr bwMode="white">
        <a:xfrm>
          <a:off x="4595527" y="505338"/>
          <a:ext cx="3268980" cy="1192107"/>
        </a:xfrm>
        <a:prstGeom prst="round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91439" tIns="91439" rIns="91439" bIns="9143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Во-, в- ,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если  есть суффиксы  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ых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–их- </a:t>
          </a:r>
          <a:endParaRPr lang="ru-RU" sz="2400" b="1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во-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перв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ых, в-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треть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 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95527" y="505338"/>
        <a:ext cx="3268980" cy="1192107"/>
      </dsp:txXfrm>
    </dsp:sp>
    <dsp:sp modelId="{D8E8D17A-CC62-47EF-9D0A-6CDBB2B1FFA0}">
      <dsp:nvSpPr>
        <dsp:cNvPr id="5" name="Скругленный прямоугольник 4"/>
        <dsp:cNvSpPr/>
      </dsp:nvSpPr>
      <dsp:spPr bwMode="white">
        <a:xfrm>
          <a:off x="4427108" y="1827878"/>
          <a:ext cx="3268980" cy="1192107"/>
        </a:xfrm>
        <a:prstGeom prst="round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91439" tIns="91439" rIns="91439" bIns="9143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По-, 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если есть  суффиксы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ому</a:t>
          </a:r>
          <a:r>
            <a: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–ему- ,  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-,  –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-, -</a:t>
          </a:r>
          <a:r>
            <a:rPr lang="ru-RU" sz="24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ьи</a:t>
          </a: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2400" b="1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endParaRPr lang="ru-RU" sz="2400" dirty="0" smtClean="0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волчь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и,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нов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ому, по-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рус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ски 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7108" y="1827878"/>
        <a:ext cx="3268980" cy="1192107"/>
      </dsp:txXfrm>
    </dsp:sp>
    <dsp:sp modelId="{46A7F419-DB49-4941-87C0-7B7D9325A866}">
      <dsp:nvSpPr>
        <dsp:cNvPr id="6" name="Скругленный прямоугольник 5"/>
        <dsp:cNvSpPr/>
      </dsp:nvSpPr>
      <dsp:spPr bwMode="white">
        <a:xfrm>
          <a:off x="4383737" y="3201323"/>
          <a:ext cx="3268980" cy="1192107"/>
        </a:xfrm>
        <a:prstGeom prst="round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91439" tIns="91439" rIns="91439" bIns="9143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Кое-</a:t>
          </a:r>
          <a:endParaRPr lang="ru-RU" sz="24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 кое-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когда,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кое-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где,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(но </a:t>
          </a:r>
          <a:r>
            <a: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кое</a:t>
          </a:r>
          <a:r>
            <a: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кем)</a:t>
          </a:r>
          <a:endParaRPr lang="ru-RU" sz="24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737" y="3201323"/>
        <a:ext cx="3268980" cy="1192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dir/>
      <dgm:resizeHandles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7CBE6AB-03B5-487B-B24D-91D6E21F1F14}" type="datetimeFigureOut">
              <a:rPr lang="ru-RU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7E2D000-936B-4FC7-90B2-72ABD0E409DD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6EA1B514-8492-4DAE-B2AF-24CF89996A94}" type="slidenum">
              <a:rPr lang="ru-RU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6491-6171-4303-8358-E62331CF1E77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429A-4E0A-4941-A07F-6C5C8AC33019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5B1D4-8957-4AE9-947D-D2DF2074C2E2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E4829-24BE-4F30-B988-4F054753F6F7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D6954-3DF9-4C49-9E95-4F11914342B8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CC463-1D6B-4D1A-A8BD-0480AACF44BB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4D60-C698-4744-9AE3-C4416571FAD2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2D57A-3F68-47E5-AD2F-76111B748409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45A63-9CD6-4B65-A9E2-A88B8D1BE36C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9F55-FF92-4FB4-9B97-812D151554E4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7E76A-2AD9-423C-9E50-F6F12133D9B4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F5502-4BE4-4176-8097-5F3FDCBEDEBA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FC9F3-1B9D-486C-82A4-3FE289CF7150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61E9F-043A-41EF-AA08-F3609448EFB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4026-B396-4841-971A-7D42AD2EDFA3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5FAB3-45E3-4B6B-931D-67A44812E53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C5DF-36A3-42A6-B950-855D3DE2BAF4}" type="datetimeFigureOut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4690D-B3CA-47EF-9B2F-79878761C79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C5120-E55E-4714-BAAF-5F2C21FAFF50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9855-0B26-4E4E-9E09-6FBE42DAC92B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12F0-62FC-4FDD-9632-59918E572D8A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BC491-2810-498A-90E7-9B97B362E006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08591F-77FB-4BDC-88F2-245583A59C74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9BAC0D-A652-4EEE-8D8F-944F2E9C0437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915400" cy="230505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C00000"/>
                </a:solidFill>
                <a:latin typeface="Segoe Script" panose="030B0504020000000003" pitchFamily="34" charset="0"/>
              </a:rPr>
              <a:t>ПРАВОПИСАНИЕ ПРИСТАВОК</a:t>
            </a:r>
            <a:br>
              <a:rPr lang="ru-RU" sz="4800" b="1" smtClean="0">
                <a:solidFill>
                  <a:srgbClr val="C00000"/>
                </a:solidFill>
                <a:latin typeface="Segoe Script" panose="030B0504020000000003" pitchFamily="34" charset="0"/>
              </a:rPr>
            </a:br>
            <a:r>
              <a:rPr lang="ru-RU" sz="4800" b="1" smtClean="0">
                <a:solidFill>
                  <a:srgbClr val="C00000"/>
                </a:solidFill>
                <a:latin typeface="Segoe Script" panose="030B0504020000000003" pitchFamily="34" charset="0"/>
              </a:rPr>
              <a:t>(подготовка к ЕГЭ)</a:t>
            </a:r>
            <a:endParaRPr lang="ru-RU" sz="4800" b="1" smtClean="0">
              <a:solidFill>
                <a:srgbClr val="C00000"/>
              </a:solidFill>
              <a:latin typeface="Segoe Script" panose="030B0504020000000003" pitchFamily="34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5715000"/>
            <a:ext cx="8686800" cy="838200"/>
          </a:xfrm>
        </p:spPr>
        <p:txBody>
          <a:bodyPr/>
          <a:lstStyle/>
          <a:p>
            <a:pPr eaLnBrk="1" hangingPunct="1"/>
            <a:endPara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29400" y="4495800"/>
            <a:ext cx="2103530" cy="92333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angle"/>
          </a:sp3d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10</a:t>
            </a:r>
            <a:endParaRPr lang="ru-RU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053" name="Рисунок 4" descr="shapk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04800"/>
            <a:ext cx="1676400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Различай написание по значению!</a:t>
            </a: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Преумножить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(сильно умножить)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приумножить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(незначительно)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(находиться)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прибывать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(приходить)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(кого-нибудь)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придавать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(значение)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Презирать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(ненавидеть)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призирать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(присматривать)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Преклонить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(почтительно)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приклонить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(ветку к земле)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(нарушить)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приступить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 чему-либо)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Претворять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жизнь)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притворять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(дверь)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Преходящий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(временный) – </a:t>
            </a:r>
            <a:r>
              <a:rPr lang="ru-RU" sz="45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приходящий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(учитель)</a:t>
            </a:r>
            <a:endParaRPr lang="ru-RU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600" b="1" i="1" dirty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Слова, которые нужно запомнить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638800"/>
          </a:xfrm>
        </p:spPr>
        <p:txBody>
          <a:bodyPr/>
          <a:lstStyle/>
          <a:p>
            <a:r>
              <a:rPr lang="ru-RU" sz="3600" i="1" smtClean="0"/>
              <a:t>Пренебрегать, преследовать, пресмыкаться, президент, президиум,  премьера, претензия, претендент, преимущество, престижный, презентация, префектура, прецедент,  привередливый, причудливый, примитивный, привилегия, приоритет, приватизация.</a:t>
            </a:r>
            <a:endParaRPr lang="ru-RU" sz="3600" smtClean="0"/>
          </a:p>
          <a:p>
            <a:pPr eaLnBrk="1" hangingPunct="1"/>
            <a:endParaRPr lang="ru-RU" sz="3600" b="1" i="1" smtClean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u="sng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Ы – И после приставок на согласную:</a:t>
            </a: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610600" cy="521657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305300"/>
                <a:gridCol w="4305300"/>
              </a:tblGrid>
              <a:tr h="63981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17588"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После русских приставок на согласную:  </a:t>
                      </a:r>
                      <a:endParaRPr lang="ru-RU" sz="24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нтересный –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нтересный, </a:t>
                      </a:r>
                      <a:endParaRPr lang="ru-RU" sz="24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грать –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грать</a:t>
                      </a:r>
                      <a:r>
                        <a:rPr lang="ru-RU" sz="2400" b="1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После приставок: 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b="1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меж-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нститутский)</a:t>
                      </a:r>
                      <a:endParaRPr lang="ru-RU" sz="24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b="1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сверх-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сверх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нтересный)</a:t>
                      </a:r>
                      <a:endParaRPr lang="ru-RU" sz="24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b="1" u="sng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Запомни!!!</a:t>
                      </a:r>
                      <a:r>
                        <a:rPr lang="ru-RU" sz="2400" kern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</a:t>
                      </a:r>
                      <a:r>
                        <a:rPr lang="ru-RU" sz="2400" b="1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мать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После иноязычных приставок</a:t>
                      </a: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дез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контр-, пост-,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</a:t>
                      </a: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супер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-, транс-, пан-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др.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u="sng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супер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u="sng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67804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Во втором корне сложносокращённых слов: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пед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нститут, спорт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400" kern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нвентарь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u="sng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Ы – И после приставок на согласную:</a:t>
            </a: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610600" cy="474440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305300"/>
                <a:gridCol w="4305300"/>
              </a:tblGrid>
              <a:tr h="63981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175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после ДВУХ-, ТРЁХ-, ЧЕТЫРЁХ-</a:t>
                      </a:r>
                      <a:r>
                        <a:rPr lang="ru-RU" sz="2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двух/игольный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7804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u="sng" smtClean="0">
                <a:solidFill>
                  <a:srgbClr val="CC3399"/>
                </a:solidFill>
                <a:latin typeface="Comic Sans MS" panose="030F0702030302020204" pitchFamily="66" charset="0"/>
              </a:rPr>
              <a:t>Правописание приставок НЕ-НИ</a:t>
            </a:r>
            <a:endParaRPr lang="ru-RU" sz="36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953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572000"/>
                <a:gridCol w="4572000"/>
              </a:tblGrid>
              <a:tr h="1430867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местоимениях и местоименных наречиях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местоимениях и местоименных наречиях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2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ПОД УДАРЕНИЕМ</a:t>
                      </a: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не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кто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не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что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</a:t>
                      </a: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не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который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не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когда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не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где, 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не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куда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В </a:t>
                      </a:r>
                      <a:r>
                        <a:rPr lang="ru-RU" sz="2400" b="1" dirty="0"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БЕЗУДАРНОМ </a:t>
                      </a:r>
                      <a:r>
                        <a:rPr lang="ru-RU" sz="2400" b="1" dirty="0" smtClean="0"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ПОЛОЖЕНИИ</a:t>
                      </a: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ни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кто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ни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какой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ни 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от чего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ни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когда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, 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ни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где, 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ни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 panose="02020603050405020304"/>
                          <a:ea typeface="MS Mincho"/>
                          <a:cs typeface="Times New Roman" panose="02020603050405020304"/>
                        </a:rPr>
                        <a:t>куда</a:t>
                      </a:r>
                      <a:endParaRPr lang="ru-RU" sz="2400" dirty="0">
                        <a:solidFill>
                          <a:srgbClr val="0070C0"/>
                        </a:solidFill>
                        <a:latin typeface="Times New Roman" panose="02020603050405020304"/>
                        <a:ea typeface="MS Mincho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CC3399"/>
                </a:solidFill>
                <a:latin typeface="Comic Sans MS" panose="030F0702030302020204" pitchFamily="66" charset="0"/>
              </a:rPr>
              <a:t>Правописание Ъ и Ь.</a:t>
            </a:r>
            <a:endParaRPr lang="ru-RU" sz="48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1973D1-8D86-4926-B72C-4DE3F71EE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681973D1-8D86-4926-B72C-4DE3F71EE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FA0111-0B27-45D8-B8C7-42880CB570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5DFA0111-0B27-45D8-B8C7-42880CB570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4F1E62-2783-43E5-8441-914A015851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FB4F1E62-2783-43E5-8441-914A015851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4FC2A0-0A0F-4356-BE3F-CEAB8C00C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9D4FC2A0-0A0F-4356-BE3F-CEAB8C00C2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Ъ или Ь 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650" y="1844675"/>
            <a:ext cx="1944688" cy="34559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1331913" y="2852738"/>
            <a:ext cx="936625" cy="101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latin typeface="Comic Sans MS" panose="030F0702030302020204" pitchFamily="66" charset="0"/>
              </a:rPr>
              <a:t>Ъ</a:t>
            </a:r>
            <a:endParaRPr lang="ru-RU" sz="6000" b="1"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6238" y="1628775"/>
            <a:ext cx="6048375" cy="173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398838" y="1638300"/>
            <a:ext cx="4679950" cy="1630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ctr">
              <a:buFontTx/>
              <a:buAutoNum type="arabicPeriod"/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После приставки на согласную перед буквами </a:t>
            </a:r>
            <a:endParaRPr lang="ru-RU" sz="2000" b="1" dirty="0"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е, ё, ю, я</a:t>
            </a:r>
            <a:endParaRPr lang="ru-RU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Пред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ъ</a:t>
            </a:r>
            <a:r>
              <a:rPr lang="ru-RU" sz="2000" b="1" dirty="0">
                <a:latin typeface="Comic Sans MS" panose="030F0702030302020204" pitchFamily="66" charset="0"/>
              </a:rPr>
              <a:t>юбилейный,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ru-RU" sz="2000" b="1" dirty="0">
                <a:latin typeface="Comic Sans MS" panose="030F0702030302020204" pitchFamily="66" charset="0"/>
              </a:rPr>
              <a:t>вз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ъ</a:t>
            </a:r>
            <a:r>
              <a:rPr lang="ru-RU" sz="2000" b="1" dirty="0">
                <a:latin typeface="Comic Sans MS" panose="030F0702030302020204" pitchFamily="66" charset="0"/>
              </a:rPr>
              <a:t>ерошенный, с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ъ</a:t>
            </a:r>
            <a:r>
              <a:rPr lang="ru-RU" sz="2000" b="1" dirty="0">
                <a:latin typeface="Comic Sans MS" panose="030F0702030302020204" pitchFamily="66" charset="0"/>
              </a:rPr>
              <a:t>ежился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6238" y="3716338"/>
            <a:ext cx="6048375" cy="1873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95600" y="3733800"/>
            <a:ext cx="6248400" cy="1938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2.Первая часть прилагательного – числительное (двух-, трех-), а вторая часть слова начинается с гласных 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е, ё, ю, я</a:t>
            </a:r>
            <a:endParaRPr lang="ru-RU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двух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ъ</a:t>
            </a:r>
            <a:r>
              <a:rPr lang="ru-RU" sz="2000" b="1" dirty="0">
                <a:latin typeface="Comic Sans MS" panose="030F0702030302020204" pitchFamily="66" charset="0"/>
              </a:rPr>
              <a:t>ярусный</a:t>
            </a:r>
            <a:endParaRPr lang="ru-RU" sz="2000" b="1" dirty="0"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ru-RU" sz="2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endParaRPr lang="ru-RU" sz="20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Ъ или Ь ?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650" y="1844675"/>
            <a:ext cx="1944688" cy="34559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Ь</a:t>
            </a:r>
            <a:endParaRPr lang="ru-RU" sz="6000" b="1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113" y="1860550"/>
            <a:ext cx="5184775" cy="1960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0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1981200"/>
            <a:ext cx="5334000" cy="1724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buFontTx/>
              <a:buAutoNum type="arabicPeriod"/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В корне перед гласными </a:t>
            </a:r>
            <a:endParaRPr lang="ru-RU" sz="2000" b="1" dirty="0"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е, ё, ю, я</a:t>
            </a:r>
            <a:endParaRPr lang="ru-RU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ru-RU" sz="2000" b="1" dirty="0">
                <a:latin typeface="Comic Sans MS" panose="030F0702030302020204" pitchFamily="66" charset="0"/>
              </a:rPr>
              <a:t>зав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ь</a:t>
            </a:r>
            <a:r>
              <a:rPr lang="ru-RU" sz="2000" b="1" dirty="0">
                <a:latin typeface="Comic Sans MS" panose="030F0702030302020204" pitchFamily="66" charset="0"/>
              </a:rPr>
              <a:t>южило, сер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ь</a:t>
            </a:r>
            <a:r>
              <a:rPr lang="ru-RU" sz="2000" b="1" dirty="0">
                <a:latin typeface="Comic Sans MS" panose="030F0702030302020204" pitchFamily="66" charset="0"/>
              </a:rPr>
              <a:t>ёзный, шампин</a:t>
            </a:r>
            <a:r>
              <a:rPr lang="ru-RU" sz="2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ь</a:t>
            </a:r>
            <a:r>
              <a:rPr lang="ru-RU" sz="2000" b="1" dirty="0">
                <a:latin typeface="Comic Sans MS" panose="030F0702030302020204" pitchFamily="66" charset="0"/>
              </a:rPr>
              <a:t>он</a:t>
            </a:r>
            <a:endParaRPr lang="ru-RU" sz="2000" b="1" dirty="0"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3311525" y="4365625"/>
            <a:ext cx="4356100" cy="227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ru-RU" sz="2400" b="1" u="sng">
                <a:latin typeface="Comic Sans MS" panose="030F0702030302020204" pitchFamily="66" charset="0"/>
              </a:rPr>
              <a:t>Запомни</a:t>
            </a:r>
            <a:r>
              <a:rPr lang="ru-RU" b="1">
                <a:latin typeface="Comic Sans MS" panose="030F0702030302020204" pitchFamily="66" charset="0"/>
              </a:rPr>
              <a:t>:</a:t>
            </a:r>
            <a:endParaRPr lang="ru-RU" b="1">
              <a:latin typeface="Comic Sans MS" panose="030F0702030302020204" pitchFamily="66" charset="0"/>
            </a:endParaRPr>
          </a:p>
          <a:p>
            <a:pPr algn="ctr"/>
            <a:r>
              <a:rPr lang="ru-RU" b="1">
                <a:latin typeface="Comic Sans MS" panose="030F0702030302020204" pitchFamily="66" charset="0"/>
              </a:rPr>
              <a:t> </a:t>
            </a:r>
            <a:endParaRPr lang="ru-RU" b="1">
              <a:latin typeface="Comic Sans MS" panose="030F0702030302020204" pitchFamily="66" charset="0"/>
            </a:endParaRPr>
          </a:p>
          <a:p>
            <a:pPr algn="ctr"/>
            <a:r>
              <a:rPr lang="ru-RU" sz="2000" b="1">
                <a:latin typeface="Comic Sans MS" panose="030F0702030302020204" pitchFamily="66" charset="0"/>
              </a:rPr>
              <a:t>субъект (субъективный), </a:t>
            </a:r>
            <a:endParaRPr lang="ru-RU" sz="2000" b="1">
              <a:latin typeface="Comic Sans MS" panose="030F0702030302020204" pitchFamily="66" charset="0"/>
            </a:endParaRPr>
          </a:p>
          <a:p>
            <a:pPr algn="ctr"/>
            <a:r>
              <a:rPr lang="ru-RU" sz="2000" b="1">
                <a:latin typeface="Comic Sans MS" panose="030F0702030302020204" pitchFamily="66" charset="0"/>
              </a:rPr>
              <a:t>объект (объективный), </a:t>
            </a:r>
            <a:endParaRPr lang="ru-RU" sz="2000" b="1">
              <a:latin typeface="Comic Sans MS" panose="030F0702030302020204" pitchFamily="66" charset="0"/>
            </a:endParaRPr>
          </a:p>
          <a:p>
            <a:pPr algn="ctr"/>
            <a:r>
              <a:rPr lang="ru-RU" sz="2000" b="1">
                <a:latin typeface="Comic Sans MS" panose="030F0702030302020204" pitchFamily="66" charset="0"/>
              </a:rPr>
              <a:t>инъекция, адъютант, фельдъегерь;</a:t>
            </a:r>
            <a:endParaRPr lang="ru-RU" sz="2000" b="1">
              <a:latin typeface="Comic Sans MS" panose="030F0702030302020204" pitchFamily="66" charset="0"/>
            </a:endParaRPr>
          </a:p>
          <a:p>
            <a:pPr algn="ctr"/>
            <a:r>
              <a:rPr lang="ru-RU" sz="2000" b="1">
                <a:latin typeface="Comic Sans MS" panose="030F0702030302020204" pitchFamily="66" charset="0"/>
              </a:rPr>
              <a:t>подьячий, арьергард.</a:t>
            </a:r>
            <a:endParaRPr lang="ru-RU" sz="20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anose="030F0702030302020204" pitchFamily="66" charset="0"/>
              </a:rPr>
              <a:t>Запомни!</a:t>
            </a: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/>
              </a:rPr>
              <a:t>При написании Ъ помнить, что в словах </a:t>
            </a:r>
            <a:endParaRPr lang="ru-RU" b="1" kern="0" dirty="0" smtClean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ru-RU" b="1" kern="0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/>
              </a:rPr>
              <a:t>сузить, сагитировать, сэкономить, пояснить, трёхэтажный, двухактный, двуязычный</a:t>
            </a:r>
            <a:r>
              <a:rPr lang="ru-RU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/>
              </a:rPr>
              <a:t> и т.д. Ъ не пишется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u="sng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Дефисное написание некоторых приставок</a:t>
            </a: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99DBA-CD6B-41A0-9524-150656D16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53C99DBA-CD6B-41A0-9524-150656D16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53C99DBA-CD6B-41A0-9524-150656D16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CEF6E5-0125-4669-887F-1F4158F4F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CCCEF6E5-0125-4669-887F-1F4158F4F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CCCEF6E5-0125-4669-887F-1F4158F4F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E8D17A-CC62-47EF-9D0A-6CDBB2B1F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D8E8D17A-CC62-47EF-9D0A-6CDBB2B1F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D8E8D17A-CC62-47EF-9D0A-6CDBB2B1F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A7F419-DB49-4941-87C0-7B7D9325A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46A7F419-DB49-4941-87C0-7B7D9325A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46A7F419-DB49-4941-87C0-7B7D9325A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524000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800" smtClean="0"/>
              <a:t>Укажите варианты ответов, в которых во всех словах одного ряда пропущена и та же буква. Запишите номера ответов.</a:t>
            </a:r>
            <a:endParaRPr lang="ru-RU" sz="2800" b="1" i="1" smtClean="0">
              <a:solidFill>
                <a:srgbClr val="CC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48768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sz="3600" smtClean="0"/>
              <a:t>1) </a:t>
            </a:r>
            <a:r>
              <a:rPr lang="ru-RU" smtClean="0"/>
              <a:t>пр..образовать, пр..неприятный, пр..следовать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2) сверх..естественный, с..ёмка, двух..ярусный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3) п..никнуть, пр..дедушка, поз..вчера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4) чере..чур, и..синя-чёрный, бе..крайний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5) вз..скать, без..нициативный, сверх..зысканный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Ответ: 124|421|214|412</a:t>
            </a:r>
            <a:endParaRPr lang="ru-RU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z="3600" b="1" i="1" smtClean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ru-RU" sz="2400" smtClean="0"/>
              <a:t>Укажите варианты ответов, в которых во всех словах одного ряда пропущена одна и та же буква. Запишите номера ответов.</a:t>
            </a:r>
            <a:endParaRPr lang="ru-RU" sz="24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ru-RU" sz="3600" smtClean="0"/>
              <a:t>1) пр..страстный, пр..вышение (скорости), пр..града;</a:t>
            </a:r>
            <a:endParaRPr lang="ru-RU" sz="3600" smtClean="0"/>
          </a:p>
          <a:p>
            <a:r>
              <a:rPr lang="ru-RU" sz="3600" smtClean="0"/>
              <a:t>2) бе..грамотный, чре..мерный, во..звание;</a:t>
            </a:r>
            <a:endParaRPr lang="ru-RU" sz="3600" smtClean="0"/>
          </a:p>
          <a:p>
            <a:r>
              <a:rPr lang="ru-RU" sz="3600" smtClean="0"/>
              <a:t>3) р..сположившийся, пон..слышке; р..звал</a:t>
            </a:r>
            <a:endParaRPr lang="ru-RU" sz="3600" smtClean="0"/>
          </a:p>
          <a:p>
            <a:r>
              <a:rPr lang="ru-RU" sz="3600" smtClean="0"/>
              <a:t>4) с..ехидничать, уст..е, в..юга</a:t>
            </a:r>
            <a:endParaRPr lang="ru-RU" sz="3600" smtClean="0"/>
          </a:p>
          <a:p>
            <a:r>
              <a:rPr lang="ru-RU" sz="3600" smtClean="0"/>
              <a:t>5) неп..ладки, н..вьючить, п..лагать.</a:t>
            </a:r>
            <a:endParaRPr lang="ru-RU" sz="3600" smtClean="0"/>
          </a:p>
          <a:p>
            <a:pPr>
              <a:buFont typeface="Arial" panose="020B0604020202020204" pitchFamily="34" charset="0"/>
              <a:buNone/>
            </a:pPr>
            <a:r>
              <a:rPr lang="ru-RU" sz="3600" smtClean="0"/>
              <a:t>       Ответ: 23.</a:t>
            </a:r>
            <a:endParaRPr lang="ru-RU" sz="3600" smtClean="0"/>
          </a:p>
          <a:p>
            <a:pPr eaLnBrk="1" hangingPunct="1"/>
            <a:endParaRPr lang="ru-RU" sz="3600" b="1" i="1" smtClean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4000" smtClean="0"/>
              <a:t>Укажите варианты ответов, в которых во всех одного ряда пропущена одна и та же буква. Запишите номера ответов.</a:t>
            </a:r>
            <a:endParaRPr lang="ru-RU" sz="40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29736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1) </a:t>
            </a:r>
            <a:r>
              <a:rPr lang="ru-RU" dirty="0" err="1" smtClean="0"/>
              <a:t>з</a:t>
            </a:r>
            <a:r>
              <a:rPr lang="ru-RU" dirty="0" smtClean="0"/>
              <a:t>..</a:t>
            </a:r>
            <a:r>
              <a:rPr lang="ru-RU" dirty="0" err="1" smtClean="0"/>
              <a:t>подозрить</a:t>
            </a:r>
            <a:r>
              <a:rPr lang="ru-RU" dirty="0" smtClean="0"/>
              <a:t>, </a:t>
            </a:r>
            <a:r>
              <a:rPr lang="ru-RU" dirty="0" err="1" smtClean="0"/>
              <a:t>нед</a:t>
            </a:r>
            <a:r>
              <a:rPr lang="ru-RU" dirty="0" smtClean="0"/>
              <a:t>..выполнить, п..молчать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2) пр..</a:t>
            </a:r>
            <a:r>
              <a:rPr lang="ru-RU" dirty="0" err="1" smtClean="0"/>
              <a:t>морский</a:t>
            </a:r>
            <a:r>
              <a:rPr lang="ru-RU" dirty="0" smtClean="0"/>
              <a:t>, пр..</a:t>
            </a:r>
            <a:r>
              <a:rPr lang="ru-RU" dirty="0" err="1" smtClean="0"/>
              <a:t>выкнуть</a:t>
            </a:r>
            <a:r>
              <a:rPr lang="ru-RU" dirty="0" smtClean="0"/>
              <a:t>, без пр..</a:t>
            </a:r>
            <a:r>
              <a:rPr lang="ru-RU" dirty="0" err="1" smtClean="0"/>
              <a:t>крас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3) и..</a:t>
            </a:r>
            <a:r>
              <a:rPr lang="ru-RU" dirty="0" err="1" smtClean="0"/>
              <a:t>быточный</a:t>
            </a:r>
            <a:r>
              <a:rPr lang="ru-RU" dirty="0" smtClean="0"/>
              <a:t>, во..хождение, ни..</a:t>
            </a:r>
            <a:r>
              <a:rPr lang="ru-RU" dirty="0" err="1" smtClean="0"/>
              <a:t>вергнуть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4) по..бросить, о..пилить, о..крыть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5) пр..мудрый, пр..красный, пр..возмочь</a:t>
            </a:r>
            <a:endParaRPr lang="ru-RU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dirty="0" smtClean="0"/>
              <a:t>Ответ: 25.</a:t>
            </a: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 marL="4286250" lvl="8" indent="-742950">
              <a:buFont typeface="Arial" panose="020B0604020202020204" pitchFamily="34" charset="0"/>
              <a:buNone/>
              <a:defRPr/>
            </a:pPr>
            <a:endParaRPr lang="ru-RU" sz="2800" b="1" dirty="0" smtClean="0">
              <a:solidFill>
                <a:srgbClr val="A50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Укажите варианты ответов, в которых во всех словах одного ряда пропущена одна и та же буква. Запишите номера ответов</a:t>
            </a:r>
            <a:r>
              <a:rPr lang="ru-RU" sz="3200" smtClean="0"/>
              <a:t>.</a:t>
            </a:r>
            <a:endParaRPr lang="ru-RU" sz="32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r>
              <a:rPr lang="ru-RU" smtClean="0"/>
              <a:t>1) пр..страстный, пр..вышение (скорости), пр..града;</a:t>
            </a:r>
            <a:endParaRPr lang="ru-RU" smtClean="0"/>
          </a:p>
          <a:p>
            <a:r>
              <a:rPr lang="ru-RU" smtClean="0"/>
              <a:t>2) бе..грамотный, чре..мерный, во..звание;</a:t>
            </a:r>
            <a:endParaRPr lang="ru-RU" smtClean="0"/>
          </a:p>
          <a:p>
            <a:r>
              <a:rPr lang="ru-RU" smtClean="0"/>
              <a:t>3) р..сположившийся, пон..слышке; р..звал</a:t>
            </a:r>
            <a:endParaRPr lang="ru-RU" smtClean="0"/>
          </a:p>
          <a:p>
            <a:r>
              <a:rPr lang="ru-RU" smtClean="0"/>
              <a:t>4) с..ехидничать, уст..е, в..юга</a:t>
            </a:r>
            <a:endParaRPr lang="ru-RU" smtClean="0"/>
          </a:p>
          <a:p>
            <a:r>
              <a:rPr lang="ru-RU" smtClean="0"/>
              <a:t>5) неп..ладки, н..вьючить, п..лагать.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             Ответ: 23.</a:t>
            </a:r>
            <a:endParaRPr lang="ru-RU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400" smtClean="0"/>
              <a:t>Укажите варианты ответов, в которых во всех словах одного ряда пропущена одна и та же буква. Запишите номера ответов.</a:t>
            </a:r>
            <a:br>
              <a:rPr lang="ru-RU" sz="4000" smtClean="0"/>
            </a:br>
            <a:r>
              <a:rPr lang="ru-RU" sz="4000" smtClean="0"/>
              <a:t> </a:t>
            </a:r>
            <a:endParaRPr 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1) бе..крайний, ни..вергать, чере..чур;</a:t>
            </a:r>
            <a:endParaRPr lang="ru-RU" smtClean="0"/>
          </a:p>
          <a:p>
            <a:r>
              <a:rPr lang="ru-RU" smtClean="0"/>
              <a:t>2) пр..одолевать, пр..даточный, меж..нститутский;</a:t>
            </a:r>
            <a:endParaRPr lang="ru-RU" smtClean="0"/>
          </a:p>
          <a:p>
            <a:r>
              <a:rPr lang="ru-RU" smtClean="0"/>
              <a:t>3) об..скать, под..грать, без..нициативный;</a:t>
            </a:r>
            <a:endParaRPr lang="ru-RU" smtClean="0"/>
          </a:p>
          <a:p>
            <a:r>
              <a:rPr lang="ru-RU" smtClean="0"/>
              <a:t>4) вз..браться, пр..махнуться, п..ложиться;</a:t>
            </a:r>
            <a:endParaRPr lang="ru-RU" smtClean="0"/>
          </a:p>
          <a:p>
            <a:r>
              <a:rPr lang="ru-RU" smtClean="0"/>
              <a:t>5) в..юнок, в..едливый, двух..ярусный.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      Ответ: 34.</a:t>
            </a:r>
            <a:endParaRPr lang="ru-RU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800" smtClean="0"/>
              <a:t>Укажите варианты ответов, в которых во всех словах одного ряда пропущена одна и та же буква. Запишите номера ответов.</a:t>
            </a:r>
            <a:br>
              <a:rPr lang="ru-RU" sz="4000" smtClean="0"/>
            </a:br>
            <a:r>
              <a:rPr lang="ru-RU" sz="4000" smtClean="0"/>
              <a:t> </a:t>
            </a:r>
            <a:endParaRPr 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1) пр..обрёл, пр..</a:t>
            </a:r>
            <a:r>
              <a:rPr lang="ru-RU" dirty="0" err="1" smtClean="0"/>
              <a:t>образователь</a:t>
            </a:r>
            <a:r>
              <a:rPr lang="ru-RU" dirty="0" smtClean="0"/>
              <a:t>, сверх..</a:t>
            </a:r>
            <a:r>
              <a:rPr lang="ru-RU" dirty="0" err="1" smtClean="0"/>
              <a:t>нтересный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2) п..</a:t>
            </a:r>
            <a:r>
              <a:rPr lang="ru-RU" dirty="0" err="1" smtClean="0"/>
              <a:t>дсказывать</a:t>
            </a:r>
            <a:r>
              <a:rPr lang="ru-RU" dirty="0" smtClean="0"/>
              <a:t>, п..никнуть, д..ехать;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3) п..</a:t>
            </a:r>
            <a:r>
              <a:rPr lang="ru-RU" dirty="0" err="1" smtClean="0"/>
              <a:t>едестал</a:t>
            </a:r>
            <a:r>
              <a:rPr lang="ru-RU" dirty="0" smtClean="0"/>
              <a:t>, ал..</a:t>
            </a:r>
            <a:r>
              <a:rPr lang="ru-RU" dirty="0" err="1" smtClean="0"/>
              <a:t>тернатива</a:t>
            </a:r>
            <a:r>
              <a:rPr lang="ru-RU" dirty="0" smtClean="0"/>
              <a:t>, б..</a:t>
            </a:r>
            <a:r>
              <a:rPr lang="ru-RU" dirty="0" err="1" smtClean="0"/>
              <a:t>ются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4) и..</a:t>
            </a:r>
            <a:r>
              <a:rPr lang="ru-RU" dirty="0" err="1" smtClean="0"/>
              <a:t>древле</a:t>
            </a:r>
            <a:r>
              <a:rPr lang="ru-RU" dirty="0" smtClean="0"/>
              <a:t>, не..держанный, не..</a:t>
            </a:r>
            <a:r>
              <a:rPr lang="ru-RU" dirty="0" err="1" smtClean="0"/>
              <a:t>добровать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5) оп..знание, </a:t>
            </a:r>
            <a:r>
              <a:rPr lang="ru-RU" dirty="0" err="1" smtClean="0"/>
              <a:t>нер</a:t>
            </a:r>
            <a:r>
              <a:rPr lang="ru-RU" dirty="0" smtClean="0"/>
              <a:t>..</a:t>
            </a:r>
            <a:r>
              <a:rPr lang="ru-RU" dirty="0" err="1" smtClean="0"/>
              <a:t>створимый</a:t>
            </a:r>
            <a:r>
              <a:rPr lang="ru-RU" dirty="0" smtClean="0"/>
              <a:t>, п..</a:t>
            </a:r>
            <a:r>
              <a:rPr lang="ru-RU" dirty="0" err="1" smtClean="0"/>
              <a:t>йдём</a:t>
            </a:r>
            <a:r>
              <a:rPr lang="ru-RU" dirty="0" smtClean="0"/>
              <a:t>.</a:t>
            </a:r>
            <a:endParaRPr lang="ru-RU" dirty="0" smtClean="0"/>
          </a:p>
          <a:p>
            <a:pPr marL="514350" indent="-514350" eaLnBrk="1" hangingPunct="1">
              <a:buFont typeface="Arial" panose="020B0604020202020204" pitchFamily="34" charset="0"/>
              <a:buNone/>
              <a:defRPr/>
            </a:pPr>
            <a:r>
              <a:rPr lang="ru-RU" dirty="0" smtClean="0"/>
              <a:t>                   Ответ: 23.</a:t>
            </a:r>
            <a:endParaRPr lang="ru-RU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400" smtClean="0"/>
              <a:t>Укажите варианты ответов, в которых во всех словах одного ряда пропущена одна и та же буква. Запишите номера ответов.</a:t>
            </a:r>
            <a:br>
              <a:rPr lang="ru-RU" sz="2400" smtClean="0"/>
            </a:br>
            <a:r>
              <a:rPr lang="ru-RU" sz="4000" smtClean="0"/>
              <a:t> </a:t>
            </a:r>
            <a:endParaRPr 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1) пр..общиться, пр..школьный, пр..встать;</a:t>
            </a:r>
            <a:endParaRPr lang="ru-RU" smtClean="0"/>
          </a:p>
          <a:p>
            <a:r>
              <a:rPr lang="ru-RU" smtClean="0"/>
              <a:t>2) вз..браться, п..забавить, р..ссказ;</a:t>
            </a:r>
            <a:endParaRPr lang="ru-RU" smtClean="0"/>
          </a:p>
          <a:p>
            <a:r>
              <a:rPr lang="ru-RU" smtClean="0"/>
              <a:t>3) ни..вергать, и..черпать, в..дрогнуть;</a:t>
            </a:r>
            <a:endParaRPr lang="ru-RU" smtClean="0"/>
          </a:p>
          <a:p>
            <a:r>
              <a:rPr lang="ru-RU" smtClean="0"/>
              <a:t>4) об..явить, с..ёмка, суб..ект;</a:t>
            </a:r>
            <a:endParaRPr lang="ru-RU" smtClean="0"/>
          </a:p>
          <a:p>
            <a:r>
              <a:rPr lang="ru-RU" smtClean="0"/>
              <a:t>5) от..всюду, нар..спашку,п..дсветка.</a:t>
            </a:r>
            <a:endParaRPr lang="ru-RU" smtClean="0"/>
          </a:p>
          <a:p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Ответ: 14.</a:t>
            </a:r>
            <a:endParaRPr lang="ru-RU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Укажите варианты ответов, в которых во всех словах одного ряда пропущена одна и та же буква. Запишите номера ответов</a:t>
            </a:r>
            <a:r>
              <a:rPr lang="ru-RU" sz="1800" smtClean="0"/>
              <a:t>.</a:t>
            </a:r>
            <a:endParaRPr lang="ru-RU" sz="1800" b="1" i="1" smtClean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1. пр..обретение, пр..градить, пр..интересный;</a:t>
            </a:r>
            <a:endParaRPr lang="ru-RU" smtClean="0"/>
          </a:p>
          <a:p>
            <a:r>
              <a:rPr lang="ru-RU" smtClean="0"/>
              <a:t>2. не..держанность, бе..человечный ,в..ходы;</a:t>
            </a:r>
            <a:endParaRPr lang="ru-RU" smtClean="0"/>
          </a:p>
          <a:p>
            <a:r>
              <a:rPr lang="ru-RU" smtClean="0"/>
              <a:t>3. з..ночевать, нен..глядный, пр..бабушка;</a:t>
            </a:r>
            <a:endParaRPr lang="ru-RU" smtClean="0"/>
          </a:p>
          <a:p>
            <a:r>
              <a:rPr lang="ru-RU" smtClean="0"/>
              <a:t>4. об..ективный, доб..ётся, из..ян;</a:t>
            </a:r>
            <a:endParaRPr lang="ru-RU" smtClean="0"/>
          </a:p>
          <a:p>
            <a:r>
              <a:rPr lang="ru-RU" smtClean="0"/>
              <a:t>5. о..цвести, пре..сказание, о..вёртка.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                 Ответ: 23.</a:t>
            </a:r>
            <a:endParaRPr lang="ru-RU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u="sng" dirty="0" smtClean="0">
                <a:solidFill>
                  <a:srgbClr val="FF0000"/>
                </a:solidFill>
                <a:latin typeface="Segoe Script" panose="030B0504020000000003" pitchFamily="34" charset="0"/>
              </a:rPr>
              <a:t>ПРИ ВЫПОЛНЕНИИ ЗАДАНИЯ НЕОБХОДИМО ЗНАТЬ!!!</a:t>
            </a:r>
            <a:br>
              <a:rPr lang="ru-RU" sz="4800" dirty="0" smtClean="0"/>
            </a:b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19200"/>
            <a:ext cx="8382000" cy="4906963"/>
          </a:xfrm>
        </p:spPr>
        <p:txBody>
          <a:bodyPr rtlCol="0"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традиционных приставок.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приставок на З-С.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приставок ПРЕ-ПРИ.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Буквы И-Ы после приставок на согласную.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приставок НЕ-НИ.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разделительных Ъ-Ь.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Дефисное написание некоторых приставок.</a:t>
            </a:r>
            <a:endParaRPr lang="ru-RU" sz="3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600" b="1" i="1" dirty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u="sng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Неизменяемые (традиционные) приставки</a:t>
            </a:r>
            <a:endParaRPr lang="ru-RU" sz="4800" b="1" i="1" dirty="0">
              <a:solidFill>
                <a:srgbClr val="CC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правописание нужно запомнить.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От-, по-, до-, над-, под-, в-, с-, за-, об-, пред-, пере-.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/>
              <a:t> </a:t>
            </a:r>
            <a:endParaRPr lang="ru-RU" sz="36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ъехать,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смотреть,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работать,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бить,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делать,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пись.</a:t>
            </a:r>
            <a:endParaRPr lang="ru-RU" sz="36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600" b="1" i="1" dirty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686800" cy="5821363"/>
          </a:xfrm>
        </p:spPr>
        <p:txBody>
          <a:bodyPr rtlCol="0">
            <a:normAutofit lnSpcReduction="1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/>
              <a:t>     С          - </a:t>
            </a:r>
            <a:r>
              <a:rPr lang="ru-RU" sz="3600" dirty="0" smtClean="0"/>
              <a:t>приставки</a:t>
            </a:r>
            <a:r>
              <a:rPr lang="ru-RU" sz="3600" b="1" dirty="0" smtClean="0"/>
              <a:t> З </a:t>
            </a:r>
            <a:r>
              <a:rPr lang="ru-RU" sz="3600" dirty="0" smtClean="0"/>
              <a:t>не бывает</a:t>
            </a:r>
            <a:endParaRPr lang="ru-RU" sz="3600" dirty="0" smtClean="0"/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u="sng" dirty="0" smtClean="0">
                <a:solidFill>
                  <a:srgbClr val="FF0000"/>
                </a:solidFill>
              </a:rPr>
              <a:t>Запомни!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Здесь, здание, здоровье, не видно ни  зги. </a:t>
            </a:r>
            <a:endParaRPr lang="ru-RU" sz="36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Пишутся </a:t>
            </a:r>
            <a:r>
              <a:rPr lang="ru-RU" sz="3600" b="1" u="sng" dirty="0" smtClean="0">
                <a:solidFill>
                  <a:srgbClr val="FF0000"/>
                </a:solidFill>
              </a:rPr>
              <a:t>одинаково</a:t>
            </a:r>
            <a:r>
              <a:rPr lang="ru-RU" sz="3600" b="1" dirty="0" smtClean="0">
                <a:solidFill>
                  <a:srgbClr val="FF0000"/>
                </a:solidFill>
              </a:rPr>
              <a:t>, независимо от произношения.             </a:t>
            </a:r>
            <a:endParaRPr lang="ru-RU" sz="36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3600" b="1" dirty="0" smtClean="0"/>
              <a:t>Слова с приставкой </a:t>
            </a:r>
            <a:r>
              <a:rPr lang="ru-RU" sz="3600" b="1" dirty="0" err="1" smtClean="0"/>
              <a:t>пра</a:t>
            </a:r>
            <a:r>
              <a:rPr lang="ru-RU" sz="3600" b="1" dirty="0" smtClean="0"/>
              <a:t>-:</a:t>
            </a:r>
            <a:r>
              <a:rPr lang="ru-RU" sz="3600" i="1" dirty="0" smtClean="0"/>
              <a:t>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/бабушка,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/дедушка</a:t>
            </a:r>
            <a:r>
              <a:rPr lang="ru-RU" sz="3600" i="1" dirty="0" smtClean="0"/>
              <a:t>, 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/язык, 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/славяне,                      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/родина,   </a:t>
            </a:r>
            <a:r>
              <a:rPr lang="ru-RU" sz="3600" b="1" i="1" dirty="0" err="1" smtClean="0"/>
              <a:t>пра</a:t>
            </a:r>
            <a:r>
              <a:rPr lang="ru-RU" sz="3600" b="1" i="1" dirty="0" smtClean="0"/>
              <a:t>/матерь, пра</a:t>
            </a:r>
            <a:r>
              <a:rPr lang="ru-RU" sz="3600" b="1" i="1" dirty="0" smtClean="0">
                <a:sym typeface="+mn-ea"/>
              </a:rPr>
              <a:t>/история</a:t>
            </a:r>
            <a:r>
              <a:rPr lang="ru-RU" sz="3600" b="1" i="1" dirty="0" smtClean="0"/>
              <a:t>                         </a:t>
            </a:r>
            <a:endParaRPr lang="ru-RU" sz="36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НО</a:t>
            </a:r>
            <a:r>
              <a:rPr lang="ru-RU" sz="3600" b="1" i="1" dirty="0" smtClean="0"/>
              <a:t> про/образ, про</a:t>
            </a:r>
            <a:r>
              <a:rPr lang="ru-RU" sz="3600" b="1" i="1" dirty="0" smtClean="0">
                <a:sym typeface="+mn-ea"/>
              </a:rPr>
              <a:t>/российский</a:t>
            </a:r>
            <a:endParaRPr lang="ru-RU" sz="36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600" b="1" i="1" dirty="0">
              <a:solidFill>
                <a:srgbClr val="A50021"/>
              </a:solidFill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CC3399"/>
                </a:solidFill>
                <a:latin typeface="Comic Sans MS" panose="030F0702030302020204" pitchFamily="66" charset="0"/>
              </a:rPr>
              <a:t>Приставки, оканчивающиеся на З  и  С</a:t>
            </a:r>
            <a:br>
              <a:rPr lang="ru-RU" sz="4800" dirty="0" smtClean="0"/>
            </a:br>
            <a:endParaRPr lang="ru-RU" sz="4800" b="1" i="1" dirty="0">
              <a:solidFill>
                <a:srgbClr val="CC3399"/>
              </a:solidFill>
              <a:latin typeface="Segoe Script" panose="030B0504020000000003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04800" y="1143000"/>
          <a:ext cx="8839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EB67CE-9B89-4AC6-8B70-9C21C7717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ECEB67CE-9B89-4AC6-8B70-9C21C7717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703DD4-CFD2-4C55-96D7-53C4CA093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8A703DD4-CFD2-4C55-96D7-53C4CA093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0EDCEC-DB8E-4166-A6BC-4A673BB76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A30EDCEC-DB8E-4166-A6BC-4A673BB76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E49BB7-AEA2-47CB-BA77-A82951D33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71E49BB7-AEA2-47CB-BA77-A82951D33B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8C901E-93E0-4113-903E-D4337C5172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EB8C901E-93E0-4113-903E-D4337C5172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EA24D0-33A8-4F80-B829-D51463C4A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graphicEl>
                                              <a:dgm id="{DDEA24D0-33A8-4F80-B829-D51463C4A7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4D6BF0-06B4-4B74-B9BE-0DA2FFCBD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D04D6BF0-06B4-4B74-B9BE-0DA2FFCBD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5B5888-124D-4CF4-8779-DCBA3553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A75B5888-124D-4CF4-8779-DCBA3553E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7409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Нис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падать – </a:t>
            </a:r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низ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вергаться  </a:t>
            </a:r>
            <a:r>
              <a:rPr lang="ru-RU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не</a:t>
            </a:r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добровать, </a:t>
            </a:r>
            <a:r>
              <a:rPr lang="ru-RU" b="1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не</a:t>
            </a:r>
            <a:r>
              <a:rPr lang="ru-RU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с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группированны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anose="030F0702030302020204" pitchFamily="66" charset="0"/>
              </a:rPr>
              <a:t>Запомни:</a:t>
            </a:r>
            <a:endParaRPr lang="ru-RU" dirty="0"/>
          </a:p>
        </p:txBody>
      </p:sp>
      <p:sp>
        <p:nvSpPr>
          <p:cNvPr id="9220" name="Rectangle 37"/>
          <p:cNvSpPr>
            <a:spLocks noChangeArrowheads="1"/>
          </p:cNvSpPr>
          <p:nvPr/>
        </p:nvSpPr>
        <p:spPr bwMode="auto">
          <a:xfrm>
            <a:off x="228600" y="3140552"/>
            <a:ext cx="8915400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800" b="1" i="1">
                <a:solidFill>
                  <a:srgbClr val="1F3249"/>
                </a:solidFill>
                <a:cs typeface="Times New Roman" panose="02020603050405020304" pitchFamily="18" charset="0"/>
              </a:rPr>
              <a:t>С буквой С пишутся слова:</a:t>
            </a:r>
            <a:endParaRPr lang="ru-RU" sz="2800">
              <a:cs typeface="Times New Roman" panose="02020603050405020304" pitchFamily="18" charset="0"/>
            </a:endParaRPr>
          </a:p>
          <a:p>
            <a:pPr eaLnBrk="0" hangingPunct="0"/>
            <a:r>
              <a:rPr lang="ru-RU" sz="2800">
                <a:solidFill>
                  <a:srgbClr val="1F3249"/>
                </a:solidFill>
                <a:cs typeface="Times New Roman" panose="02020603050405020304" pitchFamily="18" charset="0"/>
              </a:rPr>
              <a:t>ЧЕРЕСЧУР,</a:t>
            </a:r>
            <a:r>
              <a:rPr lang="ru-RU" sz="2800">
                <a:solidFill>
                  <a:srgbClr val="1F324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>
                <a:solidFill>
                  <a:srgbClr val="1F3249"/>
                </a:solidFill>
                <a:cs typeface="Times New Roman" panose="02020603050405020304" pitchFamily="18" charset="0"/>
              </a:rPr>
              <a:t>ИСЧЕЗНУТЬ,</a:t>
            </a:r>
            <a:r>
              <a:rPr lang="ru-RU" sz="2800">
                <a:solidFill>
                  <a:srgbClr val="1F324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>
                <a:solidFill>
                  <a:srgbClr val="1F3249"/>
                </a:solidFill>
                <a:cs typeface="Times New Roman" panose="02020603050405020304" pitchFamily="18" charset="0"/>
              </a:rPr>
              <a:t>ИСЧЕЗНОВЕНИЕ</a:t>
            </a:r>
            <a:endParaRPr lang="ru-RU" sz="2800">
              <a:latin typeface="Calibri" panose="020F0502020204030204" pitchFamily="34" charset="0"/>
            </a:endParaRPr>
          </a:p>
        </p:txBody>
      </p:sp>
      <p:sp>
        <p:nvSpPr>
          <p:cNvPr id="9221" name="Прямоугольник 8"/>
          <p:cNvSpPr>
            <a:spLocks noChangeArrowheads="1"/>
          </p:cNvSpPr>
          <p:nvPr/>
        </p:nvSpPr>
        <p:spPr bwMode="auto">
          <a:xfrm>
            <a:off x="304800" y="3987165"/>
            <a:ext cx="8443595" cy="2245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ru-RU" sz="2800"/>
              <a:t>В иноязычной приставке </a:t>
            </a:r>
            <a:r>
              <a:rPr lang="ru-RU" sz="2800" b="1"/>
              <a:t>дис-</a:t>
            </a:r>
            <a:r>
              <a:rPr lang="ru-RU" sz="2800"/>
              <a:t> перед звон. и глух. согл. пиши С: </a:t>
            </a:r>
            <a:r>
              <a:rPr lang="ru-RU" sz="2800" i="1"/>
              <a:t>дис/гармония, дис/комфорт.</a:t>
            </a:r>
            <a:endParaRPr lang="ru-RU" sz="2800" i="1"/>
          </a:p>
          <a:p>
            <a:r>
              <a:rPr lang="ru-RU" sz="2800"/>
              <a:t>Приставка </a:t>
            </a:r>
            <a:r>
              <a:rPr lang="ru-RU" sz="2800" b="1"/>
              <a:t>диз- </a:t>
            </a:r>
            <a:r>
              <a:rPr lang="ru-RU" sz="2800"/>
              <a:t>пишется, если корень начинается с гласного или после приставки есть -ъ: </a:t>
            </a:r>
            <a:r>
              <a:rPr lang="ru-RU" sz="2800" i="1"/>
              <a:t>дизассоциация, дизъюнкция</a:t>
            </a:r>
            <a:endParaRPr lang="ru-RU" sz="2800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Приставки РАЗ-/РОЗ- и РАС-/РОС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Под ударением пишется буква О, без ударения - буква А:</a:t>
            </a:r>
            <a:endParaRPr lang="ru-RU" altLang="en-US"/>
          </a:p>
          <a:p>
            <a:r>
              <a:rPr lang="ru-RU" altLang="en-US"/>
              <a:t>розыгрыш - разыграть</a:t>
            </a:r>
            <a:endParaRPr lang="ru-RU" altLang="en-US"/>
          </a:p>
          <a:p>
            <a:r>
              <a:rPr lang="ru-RU" altLang="en-US"/>
              <a:t>розыск - разыскивать</a:t>
            </a:r>
            <a:endParaRPr lang="ru-RU" altLang="en-US"/>
          </a:p>
          <a:p>
            <a:r>
              <a:rPr lang="ru-RU" altLang="en-US"/>
              <a:t>роспись - расписывать</a:t>
            </a:r>
            <a:endParaRPr lang="ru-RU" altLang="en-US"/>
          </a:p>
          <a:p>
            <a:pPr marL="0" indent="0">
              <a:buNone/>
            </a:pPr>
            <a:r>
              <a:rPr lang="ru-RU" altLang="en-US"/>
              <a:t>Исключение: розыскной</a:t>
            </a:r>
            <a:endParaRPr lang="ru-RU" alt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pPr eaLnBrk="1" hangingPunct="1"/>
            <a:r>
              <a:rPr lang="ru-RU" sz="3600" b="1" u="sng" smtClean="0">
                <a:solidFill>
                  <a:srgbClr val="CC3399"/>
                </a:solidFill>
                <a:latin typeface="Comic Sans MS" panose="030F0702030302020204" pitchFamily="66" charset="0"/>
              </a:rPr>
              <a:t>Приставки  при- и пре-</a:t>
            </a:r>
            <a:r>
              <a:rPr lang="ru-RU" sz="3600" smtClean="0">
                <a:solidFill>
                  <a:srgbClr val="CC3399"/>
                </a:solidFill>
                <a:latin typeface="Comic Sans MS" panose="030F0702030302020204" pitchFamily="66" charset="0"/>
              </a:rPr>
              <a:t> </a:t>
            </a:r>
            <a:br>
              <a:rPr lang="ru-RU" sz="4000" smtClean="0">
                <a:solidFill>
                  <a:srgbClr val="CC3399"/>
                </a:solidFill>
                <a:latin typeface="Comic Sans MS" panose="030F0702030302020204" pitchFamily="66" charset="0"/>
              </a:rPr>
            </a:br>
            <a:endParaRPr lang="ru-RU" sz="4000" b="1" i="1" smtClean="0">
              <a:solidFill>
                <a:srgbClr val="CC3399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28600" y="681038"/>
          <a:ext cx="8915400" cy="54834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38816"/>
                <a:gridCol w="4176584"/>
              </a:tblGrid>
              <a:tr h="48373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5831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Близость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школьный)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1.Степени качества (= очень)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мудрый (очень мудрый)</a:t>
                      </a:r>
                      <a:endParaRPr lang="ru-RU" sz="2000" dirty="0"/>
                    </a:p>
                  </a:txBody>
                  <a:tcPr/>
                </a:tc>
              </a:tr>
              <a:tr h="1001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Присоединения  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шить)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Близкое к ПЕРЕ-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рвать (перервать),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градить (перегородить)</a:t>
                      </a:r>
                      <a:endParaRPr lang="ru-RU" sz="2000" dirty="0"/>
                    </a:p>
                  </a:txBody>
                  <a:tcPr/>
                </a:tc>
              </a:tr>
              <a:tr h="483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Неполнота действия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3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Приближения 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(при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бежать)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3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!!! 5. Действия до  конца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думать)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2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!!! 6. Усиленное  действие (при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глядеться)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1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!!! 7. Действия  в своих  интересах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карманить)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272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!!! 8.Сопутствующие действия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певать)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6554</Words>
  <Application>WPS Presentation</Application>
  <PresentationFormat>Экран (4:3)</PresentationFormat>
  <Paragraphs>269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2" baseType="lpstr">
      <vt:lpstr>Arial</vt:lpstr>
      <vt:lpstr>SimSun</vt:lpstr>
      <vt:lpstr>Wingdings</vt:lpstr>
      <vt:lpstr>Calibri</vt:lpstr>
      <vt:lpstr>Segoe Script</vt:lpstr>
      <vt:lpstr>Times New Roman</vt:lpstr>
      <vt:lpstr>Century</vt:lpstr>
      <vt:lpstr>Comic Sans MS</vt:lpstr>
      <vt:lpstr>Microsoft YaHei</vt:lpstr>
      <vt:lpstr/>
      <vt:lpstr>Arial Unicode MS</vt:lpstr>
      <vt:lpstr>Times New Roman</vt:lpstr>
      <vt:lpstr>MS Mincho</vt:lpstr>
      <vt:lpstr>Arial</vt:lpstr>
      <vt:lpstr>Segoe Print</vt:lpstr>
      <vt:lpstr>Office Theme</vt:lpstr>
      <vt:lpstr>ПРАВОПИСАНИЕ ПРИСТАВОК (подготовка к ЕГЭ)</vt:lpstr>
      <vt:lpstr>10. Укажите варианты ответов, в которых во всех словах одного ряда пропущена и та же буква. Запишите номера ответов.</vt:lpstr>
      <vt:lpstr>ПРИ ВЫПОЛНЕНИИ ЗАДАНИЯ НЕОБХОДИМО ЗНАТЬ!!! </vt:lpstr>
      <vt:lpstr>Неизменяемые (традиционные) приставки</vt:lpstr>
      <vt:lpstr>PowerPoint 演示文稿</vt:lpstr>
      <vt:lpstr>Приставки, оканчивающиеся на З  и  С </vt:lpstr>
      <vt:lpstr>Запомни:</vt:lpstr>
      <vt:lpstr>PowerPoint 演示文稿</vt:lpstr>
      <vt:lpstr>Приставки  при- и пре-  </vt:lpstr>
      <vt:lpstr>Различай написание по значению!</vt:lpstr>
      <vt:lpstr>Слова, которые нужно запомнить: </vt:lpstr>
      <vt:lpstr>Ы – И после приставок на согласную:</vt:lpstr>
      <vt:lpstr>Ы – И после приставок на согласную:</vt:lpstr>
      <vt:lpstr>Правописание приставок НЕ-НИ</vt:lpstr>
      <vt:lpstr>Правописание Ъ и Ь.</vt:lpstr>
      <vt:lpstr>Ъ или Ь ?</vt:lpstr>
      <vt:lpstr>Ъ или Ь ?</vt:lpstr>
      <vt:lpstr>Запомни!</vt:lpstr>
      <vt:lpstr>Дефисное написание некоторых приставок</vt:lpstr>
      <vt:lpstr>Укажите варианты ответов, в которых во всех словах одного ряда пропущена одна и та же буква. Запишите номера ответов.</vt:lpstr>
      <vt:lpstr>10. Укажите варианты ответов, в которых во всех одного ряда пропущена одна и та же буква. Запишите номера ответов.</vt:lpstr>
      <vt:lpstr>Укажите варианты ответов, в которых во всех словах одного ряда пропущена одна и та же буква. Запишите номера ответов.</vt:lpstr>
      <vt:lpstr>Укажите варианты ответов, в которых во всех словах одного ряда пропущена одна и та же буква. Запишите номера ответов.  </vt:lpstr>
      <vt:lpstr>Укажите варианты ответов, в которых во всех словах одного ряда пропущена одна и та же буква. Запишите номера ответов.  </vt:lpstr>
      <vt:lpstr>Укажите варианты ответов, в которых во всех словах одного ряда пропущена одна и та же буква. Запишите номера ответов.  </vt:lpstr>
      <vt:lpstr>Укажите варианты ответов, в которых во всех словах одного ряда пропущена одна и та же буква. Запишите номера ответов.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ПРИСТАВОК (подготовка к ЕГЭ)</dc:title>
  <dc:creator>Ирина</dc:creator>
  <cp:lastModifiedBy>Kingsoft Corporation</cp:lastModifiedBy>
  <cp:revision>61</cp:revision>
  <dcterms:created xsi:type="dcterms:W3CDTF">2012-01-08T16:43:00Z</dcterms:created>
  <dcterms:modified xsi:type="dcterms:W3CDTF">2020-03-11T11:28:17Z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1049-10.2.0.7587</vt:lpwstr>
  </property>
</Properties>
</file>